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334" r:id="rId3"/>
    <p:sldId id="335" r:id="rId4"/>
    <p:sldId id="337" r:id="rId5"/>
    <p:sldId id="336" r:id="rId6"/>
    <p:sldId id="338" r:id="rId7"/>
    <p:sldId id="339" r:id="rId8"/>
    <p:sldId id="340" r:id="rId9"/>
    <p:sldId id="343" r:id="rId10"/>
    <p:sldId id="341" r:id="rId11"/>
    <p:sldId id="342" r:id="rId12"/>
    <p:sldId id="364"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9900"/>
    <a:srgbClr val="0066CC"/>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200" y="-8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EA037A-B59E-4449-AF59-670C7D2F7162}" type="datetimeFigureOut">
              <a:rPr lang="fr-FR" smtClean="0"/>
              <a:pPr/>
              <a:t>11/05/2023</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1C8DCB-2727-44D7-B179-9BEE1165EE07}" type="slidenum">
              <a:rPr lang="fr-FR" smtClean="0"/>
              <a:pPr/>
              <a:t>‹N°›</a:t>
            </a:fld>
            <a:endParaRPr lang="fr-FR"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F473A-852D-4A97-80A0-E2A4A07ABD44}" type="datetimeFigureOut">
              <a:rPr lang="fr-FR" smtClean="0"/>
              <a:pPr/>
              <a:t>11/05/2023</a:t>
            </a:fld>
            <a:endParaRPr lang="fr-FR" dirty="0"/>
          </a:p>
        </p:txBody>
      </p:sp>
      <p:sp>
        <p:nvSpPr>
          <p:cNvPr id="4" name="Espace réservé de l'image des diapositives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2F748-B75C-4897-BE1B-07F77FBFBB87}" type="slidenum">
              <a:rPr lang="fr-FR" smtClean="0"/>
              <a:pPr/>
              <a:t>‹N°›</a:t>
            </a:fld>
            <a:endParaRPr lang="fr-FR"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95300" y="6356351"/>
            <a:ext cx="2311400" cy="365125"/>
          </a:xfrm>
          <a:prstGeom prst="rect">
            <a:avLst/>
          </a:prstGeom>
        </p:spPr>
        <p:txBody>
          <a:bodyPr/>
          <a:lstStyle/>
          <a:p>
            <a:endParaRPr lang="fr-FR" dirty="0"/>
          </a:p>
        </p:txBody>
      </p:sp>
      <p:sp>
        <p:nvSpPr>
          <p:cNvPr id="5" name="Espace réservé du pied de page 4"/>
          <p:cNvSpPr>
            <a:spLocks noGrp="1"/>
          </p:cNvSpPr>
          <p:nvPr>
            <p:ph type="ftr" sz="quarter" idx="11"/>
          </p:nvPr>
        </p:nvSpPr>
        <p:spPr>
          <a:xfrm>
            <a:off x="3384550" y="6356351"/>
            <a:ext cx="31369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7099300" y="6356351"/>
            <a:ext cx="2311400" cy="365125"/>
          </a:xfrm>
          <a:prstGeom prst="rect">
            <a:avLst/>
          </a:prstGeom>
        </p:spPr>
        <p:txBody>
          <a:bodyPr/>
          <a:lstStyle/>
          <a:p>
            <a:fld id="{D9596E87-B084-49D4-B6ED-50ED00C4E442}"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sz="2800" cap="none" baseline="0"/>
            </a:lvl1pPr>
            <a:lvl2pPr>
              <a:buClr>
                <a:srgbClr val="0000FF"/>
              </a:buClr>
              <a:defRPr sz="2400">
                <a:solidFill>
                  <a:srgbClr val="0000FF"/>
                </a:solidFill>
              </a:defRPr>
            </a:lvl2pPr>
            <a:lvl3pPr>
              <a:buClr>
                <a:schemeClr val="accent3">
                  <a:lumMod val="50000"/>
                </a:schemeClr>
              </a:buClr>
              <a:defRPr sz="2000">
                <a:solidFill>
                  <a:schemeClr val="accent3">
                    <a:lumMod val="50000"/>
                  </a:schemeClr>
                </a:solidFill>
              </a:defRPr>
            </a:lvl3pPr>
            <a:lvl4pPr>
              <a:defRPr sz="1800"/>
            </a:lvl4pPr>
            <a:lvl5pPr>
              <a:defRPr sz="1800"/>
            </a:lvl5pPr>
            <a:lvl6pPr>
              <a:buClr>
                <a:srgbClr val="0066CC"/>
              </a:buClr>
              <a:defRPr sz="1800">
                <a:solidFill>
                  <a:srgbClr val="0066CC"/>
                </a:solidFill>
              </a:defRPr>
            </a:lvl6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5" name="ZoneTexte 4"/>
          <p:cNvSpPr txBox="1"/>
          <p:nvPr userDrawn="1"/>
        </p:nvSpPr>
        <p:spPr>
          <a:xfrm>
            <a:off x="8944495" y="6375862"/>
            <a:ext cx="723207" cy="369332"/>
          </a:xfrm>
          <a:prstGeom prst="rect">
            <a:avLst/>
          </a:prstGeom>
          <a:noFill/>
        </p:spPr>
        <p:txBody>
          <a:bodyPr wrap="square" rtlCol="0">
            <a:spAutoFit/>
          </a:bodyPr>
          <a:lstStyle/>
          <a:p>
            <a:endParaRPr lang="fr-FR" dirty="0"/>
          </a:p>
        </p:txBody>
      </p:sp>
      <p:sp>
        <p:nvSpPr>
          <p:cNvPr id="4" name="Espace réservé du numéro de diapositive 3"/>
          <p:cNvSpPr>
            <a:spLocks noGrp="1"/>
          </p:cNvSpPr>
          <p:nvPr>
            <p:ph type="sldNum" sz="quarter" idx="4"/>
          </p:nvPr>
        </p:nvSpPr>
        <p:spPr>
          <a:xfrm>
            <a:off x="8924731" y="6244206"/>
            <a:ext cx="581891" cy="365125"/>
          </a:xfrm>
          <a:prstGeom prst="rect">
            <a:avLst/>
          </a:prstGeom>
        </p:spPr>
        <p:txBody>
          <a:bodyPr vert="horz" lIns="91440" tIns="45720" rIns="91440" bIns="45720" rtlCol="0" anchor="ctr"/>
          <a:lstStyle>
            <a:lvl1pPr algn="r">
              <a:defRPr sz="1400" b="1">
                <a:solidFill>
                  <a:schemeClr val="tx1"/>
                </a:solidFill>
              </a:defRPr>
            </a:lvl1pPr>
          </a:lstStyle>
          <a:p>
            <a:fld id="{3921BC4F-E167-4596-91E0-8095424B399E}" type="slidenum">
              <a:rPr lang="fr-FR" smtClean="0"/>
              <a:pPr/>
              <a:t>‹N°›</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2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8"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2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5"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6" dur="2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7" dur="2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8" dur="2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strips(downRight)">
                                      <p:cBhvr>
                                        <p:cTn id="4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anim calcmode="lin" valueType="num">
                      <p:cBhvr>
                        <p:cTn dur="2000" fill="hold"/>
                        <p:tgtEl>
                          <p:spTgt spid="3"/>
                        </p:tgtEl>
                        <p:attrNameLst>
                          <p:attrName>ppt_x</p:attrName>
                        </p:attrNameLst>
                      </p:cBhvr>
                      <p:tavLst>
                        <p:tav tm="0">
                          <p:val>
                            <p:strVal val="#ppt_x"/>
                          </p:val>
                        </p:tav>
                        <p:tav tm="100000">
                          <p:val>
                            <p:strVal val="#ppt_x"/>
                          </p:val>
                        </p:tav>
                      </p:tavLst>
                    </p:anim>
                    <p:anim calcmode="lin" valueType="num">
                      <p:cBhvr>
                        <p:cTn dur="2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anim calcmode="lin" valueType="num">
                      <p:cBhvr>
                        <p:cTn dur="2000" fill="hold"/>
                        <p:tgtEl>
                          <p:spTgt spid="3"/>
                        </p:tgtEl>
                        <p:attrNameLst>
                          <p:attrName>ppt_x</p:attrName>
                        </p:attrNameLst>
                      </p:cBhvr>
                      <p:tavLst>
                        <p:tav tm="0">
                          <p:val>
                            <p:strVal val="#ppt_x"/>
                          </p:val>
                        </p:tav>
                        <p:tav tm="100000">
                          <p:val>
                            <p:strVal val="#ppt_x"/>
                          </p:val>
                        </p:tav>
                      </p:tavLst>
                    </p:anim>
                    <p:anim calcmode="lin" valueType="num">
                      <p:cBhvr>
                        <p:cTn dur="2000" fill="hold"/>
                        <p:tgtEl>
                          <p:spTgt spid="3"/>
                        </p:tgtEl>
                        <p:attrNameLst>
                          <p:attrName>ppt_y</p:attrName>
                        </p:attrNameLst>
                      </p:cBhvr>
                      <p:tavLst>
                        <p:tav tm="0">
                          <p:val>
                            <p:strVal val="#ppt_y+.1"/>
                          </p:val>
                        </p:tav>
                        <p:tav tm="100000">
                          <p:val>
                            <p:strVal val="#ppt_y"/>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2000" fill="hold"/>
                        <p:tgtEl>
                          <p:spTgt spid="3"/>
                        </p:tgtEl>
                        <p:attrNameLst>
                          <p:attrName>ppt_w</p:attrName>
                        </p:attrNameLst>
                      </p:cBhvr>
                      <p:tavLst>
                        <p:tav tm="0">
                          <p:val>
                            <p:fltVal val="0"/>
                          </p:val>
                        </p:tav>
                        <p:tav tm="100000">
                          <p:val>
                            <p:strVal val="#ppt_w"/>
                          </p:val>
                        </p:tav>
                      </p:tavLst>
                    </p:anim>
                    <p:anim calcmode="lin" valueType="num">
                      <p:cBhvr>
                        <p:cTn dur="2000" fill="hold"/>
                        <p:tgtEl>
                          <p:spTgt spid="3"/>
                        </p:tgtEl>
                        <p:attrNameLst>
                          <p:attrName>ppt_h</p:attrName>
                        </p:attrNameLst>
                      </p:cBhvr>
                      <p:tavLst>
                        <p:tav tm="0">
                          <p:val>
                            <p:strVal val="#ppt_h"/>
                          </p:val>
                        </p:tav>
                        <p:tav tm="100000">
                          <p:val>
                            <p:strVal val="#ppt_h"/>
                          </p:val>
                        </p:tav>
                      </p:tavLst>
                    </p:anim>
                  </p:childTnLst>
                </p:cTn>
              </p:par>
            </p:tnLst>
          </p:tmpl>
          <p:tmpl lvl="4">
            <p:tnLst>
              <p:par>
                <p:cTn presetID="50" presetClass="entr" presetSubtype="0" decel="10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2000" fill="hold"/>
                        <p:tgtEl>
                          <p:spTgt spid="3"/>
                        </p:tgtEl>
                        <p:attrNameLst>
                          <p:attrName>ppt_w</p:attrName>
                        </p:attrNameLst>
                      </p:cBhvr>
                      <p:tavLst>
                        <p:tav tm="0">
                          <p:val>
                            <p:strVal val="#ppt_w+.3"/>
                          </p:val>
                        </p:tav>
                        <p:tav tm="100000">
                          <p:val>
                            <p:strVal val="#ppt_w"/>
                          </p:val>
                        </p:tav>
                      </p:tavLst>
                    </p:anim>
                    <p:anim calcmode="lin" valueType="num">
                      <p:cBhvr>
                        <p:cTn dur="2000" fill="hold"/>
                        <p:tgtEl>
                          <p:spTgt spid="3"/>
                        </p:tgtEl>
                        <p:attrNameLst>
                          <p:attrName>ppt_h</p:attrName>
                        </p:attrNameLst>
                      </p:cBhvr>
                      <p:tavLst>
                        <p:tav tm="0">
                          <p:val>
                            <p:strVal val="#ppt_h"/>
                          </p:val>
                        </p:tav>
                        <p:tav tm="100000">
                          <p:val>
                            <p:strVal val="#ppt_h"/>
                          </p:val>
                        </p:tav>
                      </p:tavLst>
                    </p:anim>
                    <p:animEffect transition="in" filter="fade">
                      <p:cBhvr>
                        <p:cTn dur="2000"/>
                        <p:tgtEl>
                          <p:spTgt spid="3"/>
                        </p:tgtEl>
                      </p:cBhvr>
                    </p:animEffect>
                  </p:childTnLst>
                </p:cTn>
              </p:par>
            </p:tnLst>
          </p:tmpl>
          <p:tmpl lvl="5">
            <p:tnLst>
              <p:par>
                <p:cTn presetID="54" presetClass="entr" presetSubtype="0" accel="10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2000" fill="hold"/>
                        <p:tgtEl>
                          <p:spTgt spid="3"/>
                        </p:tgtEl>
                        <p:attrNameLst>
                          <p:attrName>ppt_w</p:attrName>
                        </p:attrNameLst>
                      </p:cBhvr>
                      <p:tavLst>
                        <p:tav tm="0">
                          <p:val>
                            <p:strVal val="#ppt_w*0.05"/>
                          </p:val>
                        </p:tav>
                        <p:tav tm="100000">
                          <p:val>
                            <p:strVal val="#ppt_w"/>
                          </p:val>
                        </p:tav>
                      </p:tavLst>
                    </p:anim>
                    <p:anim calcmode="lin" valueType="num">
                      <p:cBhvr>
                        <p:cTn dur="2000" fill="hold"/>
                        <p:tgtEl>
                          <p:spTgt spid="3"/>
                        </p:tgtEl>
                        <p:attrNameLst>
                          <p:attrName>ppt_h</p:attrName>
                        </p:attrNameLst>
                      </p:cBhvr>
                      <p:tavLst>
                        <p:tav tm="0">
                          <p:val>
                            <p:strVal val="#ppt_h"/>
                          </p:val>
                        </p:tav>
                        <p:tav tm="100000">
                          <p:val>
                            <p:strVal val="#ppt_h"/>
                          </p:val>
                        </p:tav>
                      </p:tavLst>
                    </p:anim>
                    <p:anim calcmode="lin" valueType="num">
                      <p:cBhvr>
                        <p:cTn dur="2000" fill="hold"/>
                        <p:tgtEl>
                          <p:spTgt spid="3"/>
                        </p:tgtEl>
                        <p:attrNameLst>
                          <p:attrName>ppt_x</p:attrName>
                        </p:attrNameLst>
                      </p:cBhvr>
                      <p:tavLst>
                        <p:tav tm="0">
                          <p:val>
                            <p:strVal val="#ppt_x-.2"/>
                          </p:val>
                        </p:tav>
                        <p:tav tm="100000">
                          <p:val>
                            <p:strVal val="#ppt_x"/>
                          </p:val>
                        </p:tav>
                      </p:tavLst>
                    </p:anim>
                    <p:anim calcmode="lin" valueType="num">
                      <p:cBhvr>
                        <p:cTn dur="2000" fill="hold"/>
                        <p:tgtEl>
                          <p:spTgt spid="3"/>
                        </p:tgtEl>
                        <p:attrNameLst>
                          <p:attrName>ppt_y</p:attrName>
                        </p:attrNameLst>
                      </p:cBhvr>
                      <p:tavLst>
                        <p:tav tm="0">
                          <p:val>
                            <p:strVal val="#ppt_y"/>
                          </p:val>
                        </p:tav>
                        <p:tav tm="100000">
                          <p:val>
                            <p:strVal val="#ppt_y"/>
                          </p:val>
                        </p:tav>
                      </p:tavLst>
                    </p:anim>
                    <p:animEffect transition="in" filter="fade">
                      <p:cBhvr>
                        <p:cTn dur="2000"/>
                        <p:tgtEl>
                          <p:spTgt spid="3"/>
                        </p:tgtEl>
                      </p:cBhvr>
                    </p:animEffect>
                  </p:childTnLst>
                </p:cTn>
              </p:par>
            </p:tnLst>
          </p:tmpl>
          <p:tmpl lvl="6">
            <p:tnLst>
              <p:par>
                <p:cTn presetID="18" presetClass="entr" presetSubtype="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2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60512" y="5805264"/>
            <a:ext cx="8915400" cy="782960"/>
          </a:xfrm>
          <a:prstGeom prst="rect">
            <a:avLst/>
          </a:prstGeom>
        </p:spPr>
        <p:txBody>
          <a:bodyPr>
            <a:normAutofit/>
          </a:bodyPr>
          <a:lstStyle>
            <a:lvl1pPr algn="ctr">
              <a:defRPr sz="1400" i="1">
                <a:latin typeface="Bookman Old Style" pitchFamily="18" charset="0"/>
              </a:defRPr>
            </a:lvl1pPr>
          </a:lstStyle>
          <a:p>
            <a:r>
              <a:rPr lang="fr-FR" dirty="0" smtClean="0"/>
              <a:t>Cliquez pour modifier le style du titre</a:t>
            </a:r>
            <a:endParaRPr lang="fr-FR" dirty="0"/>
          </a:p>
        </p:txBody>
      </p:sp>
      <p:sp>
        <p:nvSpPr>
          <p:cNvPr id="3" name="Espace réservé du numéro de diapositive 5"/>
          <p:cNvSpPr>
            <a:spLocks noGrp="1"/>
          </p:cNvSpPr>
          <p:nvPr>
            <p:ph type="sldNum" sz="quarter" idx="12"/>
          </p:nvPr>
        </p:nvSpPr>
        <p:spPr>
          <a:xfrm>
            <a:off x="8913440" y="6376243"/>
            <a:ext cx="648072" cy="365125"/>
          </a:xfrm>
        </p:spPr>
        <p:txBody>
          <a:bodyPr/>
          <a:lstStyle>
            <a:lvl1pPr>
              <a:defRPr b="1">
                <a:solidFill>
                  <a:schemeClr val="tx1"/>
                </a:solidFill>
              </a:defRPr>
            </a:lvl1pPr>
          </a:lstStyle>
          <a:p>
            <a:fld id="{C4EB281E-AA97-4A52-8F98-C68F51E0CA02}" type="slidenum">
              <a:rPr lang="fr-FR" smtClean="0"/>
              <a:pPr/>
              <a:t>‹N°›</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95300" y="6356351"/>
            <a:ext cx="2311400" cy="365125"/>
          </a:xfrm>
          <a:prstGeom prst="rect">
            <a:avLst/>
          </a:prstGeom>
        </p:spPr>
        <p:txBody>
          <a:bodyPr/>
          <a:lstStyle/>
          <a:p>
            <a:endParaRPr lang="fr-FR" dirty="0"/>
          </a:p>
        </p:txBody>
      </p:sp>
      <p:sp>
        <p:nvSpPr>
          <p:cNvPr id="3" name="Espace réservé du pied de page 2"/>
          <p:cNvSpPr>
            <a:spLocks noGrp="1"/>
          </p:cNvSpPr>
          <p:nvPr>
            <p:ph type="ftr" sz="quarter" idx="11"/>
          </p:nvPr>
        </p:nvSpPr>
        <p:spPr>
          <a:xfrm>
            <a:off x="3384550" y="6356351"/>
            <a:ext cx="3136900" cy="365125"/>
          </a:xfrm>
          <a:prstGeom prst="rect">
            <a:avLst/>
          </a:prstGeom>
        </p:spPr>
        <p:txBody>
          <a:bodyPr/>
          <a:lstStyle/>
          <a:p>
            <a:endParaRPr lang="fr-FR" dirty="0"/>
          </a:p>
        </p:txBody>
      </p:sp>
      <p:sp>
        <p:nvSpPr>
          <p:cNvPr id="4" name="Espace réservé du numéro de diapositive 3"/>
          <p:cNvSpPr>
            <a:spLocks noGrp="1"/>
          </p:cNvSpPr>
          <p:nvPr>
            <p:ph type="sldNum" sz="quarter" idx="12"/>
          </p:nvPr>
        </p:nvSpPr>
        <p:spPr>
          <a:xfrm>
            <a:off x="7099300" y="6356351"/>
            <a:ext cx="2311400" cy="365125"/>
          </a:xfrm>
          <a:prstGeom prst="rect">
            <a:avLst/>
          </a:prstGeom>
        </p:spPr>
        <p:txBody>
          <a:bodyPr/>
          <a:lstStyle/>
          <a:p>
            <a:fld id="{D9596E87-B084-49D4-B6ED-50ED00C4E442}"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95300" y="382386"/>
            <a:ext cx="8915400" cy="5993476"/>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u numéro de diapositive 3"/>
          <p:cNvSpPr>
            <a:spLocks noGrp="1"/>
          </p:cNvSpPr>
          <p:nvPr>
            <p:ph type="sldNum" sz="quarter" idx="4"/>
          </p:nvPr>
        </p:nvSpPr>
        <p:spPr>
          <a:xfrm>
            <a:off x="9010995" y="6356350"/>
            <a:ext cx="5818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1BC4F-E167-4596-91E0-8095424B399E}"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2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8"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2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5"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6" dur="2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7" dur="2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8" dur="2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strips(downRight)">
                                      <p:cBhvr>
                                        <p:cTn id="4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4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anim calcmode="lin" valueType="num">
                      <p:cBhvr>
                        <p:cTn dur="2000" fill="hold"/>
                        <p:tgtEl>
                          <p:spTgt spid="3"/>
                        </p:tgtEl>
                        <p:attrNameLst>
                          <p:attrName>ppt_x</p:attrName>
                        </p:attrNameLst>
                      </p:cBhvr>
                      <p:tavLst>
                        <p:tav tm="0">
                          <p:val>
                            <p:strVal val="#ppt_x"/>
                          </p:val>
                        </p:tav>
                        <p:tav tm="100000">
                          <p:val>
                            <p:strVal val="#ppt_x"/>
                          </p:val>
                        </p:tav>
                      </p:tavLst>
                    </p:anim>
                    <p:anim calcmode="lin" valueType="num">
                      <p:cBhvr>
                        <p:cTn dur="2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anim calcmode="lin" valueType="num">
                      <p:cBhvr>
                        <p:cTn dur="2000" fill="hold"/>
                        <p:tgtEl>
                          <p:spTgt spid="3"/>
                        </p:tgtEl>
                        <p:attrNameLst>
                          <p:attrName>ppt_x</p:attrName>
                        </p:attrNameLst>
                      </p:cBhvr>
                      <p:tavLst>
                        <p:tav tm="0">
                          <p:val>
                            <p:strVal val="#ppt_x"/>
                          </p:val>
                        </p:tav>
                        <p:tav tm="100000">
                          <p:val>
                            <p:strVal val="#ppt_x"/>
                          </p:val>
                        </p:tav>
                      </p:tavLst>
                    </p:anim>
                    <p:anim calcmode="lin" valueType="num">
                      <p:cBhvr>
                        <p:cTn dur="2000" fill="hold"/>
                        <p:tgtEl>
                          <p:spTgt spid="3"/>
                        </p:tgtEl>
                        <p:attrNameLst>
                          <p:attrName>ppt_y</p:attrName>
                        </p:attrNameLst>
                      </p:cBhvr>
                      <p:tavLst>
                        <p:tav tm="0">
                          <p:val>
                            <p:strVal val="#ppt_y+.1"/>
                          </p:val>
                        </p:tav>
                        <p:tav tm="100000">
                          <p:val>
                            <p:strVal val="#ppt_y"/>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2000" fill="hold"/>
                        <p:tgtEl>
                          <p:spTgt spid="3"/>
                        </p:tgtEl>
                        <p:attrNameLst>
                          <p:attrName>ppt_w</p:attrName>
                        </p:attrNameLst>
                      </p:cBhvr>
                      <p:tavLst>
                        <p:tav tm="0">
                          <p:val>
                            <p:fltVal val="0"/>
                          </p:val>
                        </p:tav>
                        <p:tav tm="100000">
                          <p:val>
                            <p:strVal val="#ppt_w"/>
                          </p:val>
                        </p:tav>
                      </p:tavLst>
                    </p:anim>
                    <p:anim calcmode="lin" valueType="num">
                      <p:cBhvr>
                        <p:cTn dur="2000" fill="hold"/>
                        <p:tgtEl>
                          <p:spTgt spid="3"/>
                        </p:tgtEl>
                        <p:attrNameLst>
                          <p:attrName>ppt_h</p:attrName>
                        </p:attrNameLst>
                      </p:cBhvr>
                      <p:tavLst>
                        <p:tav tm="0">
                          <p:val>
                            <p:strVal val="#ppt_h"/>
                          </p:val>
                        </p:tav>
                        <p:tav tm="100000">
                          <p:val>
                            <p:strVal val="#ppt_h"/>
                          </p:val>
                        </p:tav>
                      </p:tavLst>
                    </p:anim>
                  </p:childTnLst>
                </p:cTn>
              </p:par>
            </p:tnLst>
          </p:tmpl>
          <p:tmpl lvl="4">
            <p:tnLst>
              <p:par>
                <p:cTn presetID="50" presetClass="entr" presetSubtype="0" decel="10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2000" fill="hold"/>
                        <p:tgtEl>
                          <p:spTgt spid="3"/>
                        </p:tgtEl>
                        <p:attrNameLst>
                          <p:attrName>ppt_w</p:attrName>
                        </p:attrNameLst>
                      </p:cBhvr>
                      <p:tavLst>
                        <p:tav tm="0">
                          <p:val>
                            <p:strVal val="#ppt_w+.3"/>
                          </p:val>
                        </p:tav>
                        <p:tav tm="100000">
                          <p:val>
                            <p:strVal val="#ppt_w"/>
                          </p:val>
                        </p:tav>
                      </p:tavLst>
                    </p:anim>
                    <p:anim calcmode="lin" valueType="num">
                      <p:cBhvr>
                        <p:cTn dur="2000" fill="hold"/>
                        <p:tgtEl>
                          <p:spTgt spid="3"/>
                        </p:tgtEl>
                        <p:attrNameLst>
                          <p:attrName>ppt_h</p:attrName>
                        </p:attrNameLst>
                      </p:cBhvr>
                      <p:tavLst>
                        <p:tav tm="0">
                          <p:val>
                            <p:strVal val="#ppt_h"/>
                          </p:val>
                        </p:tav>
                        <p:tav tm="100000">
                          <p:val>
                            <p:strVal val="#ppt_h"/>
                          </p:val>
                        </p:tav>
                      </p:tavLst>
                    </p:anim>
                    <p:animEffect transition="in" filter="fade">
                      <p:cBhvr>
                        <p:cTn dur="2000"/>
                        <p:tgtEl>
                          <p:spTgt spid="3"/>
                        </p:tgtEl>
                      </p:cBhvr>
                    </p:animEffect>
                  </p:childTnLst>
                </p:cTn>
              </p:par>
            </p:tnLst>
          </p:tmpl>
          <p:tmpl lvl="5">
            <p:tnLst>
              <p:par>
                <p:cTn presetID="54" presetClass="entr" presetSubtype="0" accel="10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2000" fill="hold"/>
                        <p:tgtEl>
                          <p:spTgt spid="3"/>
                        </p:tgtEl>
                        <p:attrNameLst>
                          <p:attrName>ppt_w</p:attrName>
                        </p:attrNameLst>
                      </p:cBhvr>
                      <p:tavLst>
                        <p:tav tm="0">
                          <p:val>
                            <p:strVal val="#ppt_w*0.05"/>
                          </p:val>
                        </p:tav>
                        <p:tav tm="100000">
                          <p:val>
                            <p:strVal val="#ppt_w"/>
                          </p:val>
                        </p:tav>
                      </p:tavLst>
                    </p:anim>
                    <p:anim calcmode="lin" valueType="num">
                      <p:cBhvr>
                        <p:cTn dur="2000" fill="hold"/>
                        <p:tgtEl>
                          <p:spTgt spid="3"/>
                        </p:tgtEl>
                        <p:attrNameLst>
                          <p:attrName>ppt_h</p:attrName>
                        </p:attrNameLst>
                      </p:cBhvr>
                      <p:tavLst>
                        <p:tav tm="0">
                          <p:val>
                            <p:strVal val="#ppt_h"/>
                          </p:val>
                        </p:tav>
                        <p:tav tm="100000">
                          <p:val>
                            <p:strVal val="#ppt_h"/>
                          </p:val>
                        </p:tav>
                      </p:tavLst>
                    </p:anim>
                    <p:anim calcmode="lin" valueType="num">
                      <p:cBhvr>
                        <p:cTn dur="2000" fill="hold"/>
                        <p:tgtEl>
                          <p:spTgt spid="3"/>
                        </p:tgtEl>
                        <p:attrNameLst>
                          <p:attrName>ppt_x</p:attrName>
                        </p:attrNameLst>
                      </p:cBhvr>
                      <p:tavLst>
                        <p:tav tm="0">
                          <p:val>
                            <p:strVal val="#ppt_x-.2"/>
                          </p:val>
                        </p:tav>
                        <p:tav tm="100000">
                          <p:val>
                            <p:strVal val="#ppt_x"/>
                          </p:val>
                        </p:tav>
                      </p:tavLst>
                    </p:anim>
                    <p:anim calcmode="lin" valueType="num">
                      <p:cBhvr>
                        <p:cTn dur="2000" fill="hold"/>
                        <p:tgtEl>
                          <p:spTgt spid="3"/>
                        </p:tgtEl>
                        <p:attrNameLst>
                          <p:attrName>ppt_y</p:attrName>
                        </p:attrNameLst>
                      </p:cBhvr>
                      <p:tavLst>
                        <p:tav tm="0">
                          <p:val>
                            <p:strVal val="#ppt_y"/>
                          </p:val>
                        </p:tav>
                        <p:tav tm="100000">
                          <p:val>
                            <p:strVal val="#ppt_y"/>
                          </p:val>
                        </p:tav>
                      </p:tavLst>
                    </p:anim>
                    <p:animEffect transition="in" filter="fade">
                      <p:cBhvr>
                        <p:cTn dur="2000"/>
                        <p:tgtEl>
                          <p:spTgt spid="3"/>
                        </p:tgtEl>
                      </p:cBhvr>
                    </p:animEffect>
                  </p:childTnLst>
                </p:cTn>
              </p:par>
            </p:tnLst>
          </p:tmpl>
          <p:tmpl lvl="6">
            <p:tnLst>
              <p:par>
                <p:cTn presetID="18" presetClass="entr" presetSubtype="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2000"/>
                        <p:tgtEl>
                          <p:spTgt spid="3"/>
                        </p:tgtEl>
                      </p:cBhvr>
                    </p:animEffect>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just" defTabSz="914400" rtl="0" eaLnBrk="1" latinLnBrk="0" hangingPunct="1">
        <a:spcBef>
          <a:spcPct val="20000"/>
        </a:spcBef>
        <a:buClr>
          <a:srgbClr val="FF0000"/>
        </a:buClr>
        <a:buFont typeface="Wingdings 2" pitchFamily="18" charset="2"/>
        <a:buChar char="²"/>
        <a:defRPr sz="3200" kern="1200">
          <a:solidFill>
            <a:srgbClr val="FF0000"/>
          </a:solidFill>
          <a:latin typeface="Bookman Old Style" pitchFamily="18" charset="0"/>
          <a:ea typeface="+mn-ea"/>
          <a:cs typeface="+mn-cs"/>
        </a:defRPr>
      </a:lvl1pPr>
      <a:lvl2pPr marL="742950" indent="-285750" algn="just" defTabSz="914400" rtl="0" eaLnBrk="1" latinLnBrk="0" hangingPunct="1">
        <a:spcBef>
          <a:spcPct val="20000"/>
        </a:spcBef>
        <a:buClr>
          <a:srgbClr val="0070C0"/>
        </a:buClr>
        <a:buFont typeface="Wingdings" pitchFamily="2" charset="2"/>
        <a:buChar char="Ä"/>
        <a:defRPr sz="2800" kern="1200">
          <a:solidFill>
            <a:srgbClr val="0070C0"/>
          </a:solidFill>
          <a:latin typeface="Bookman Old Style" pitchFamily="18" charset="0"/>
          <a:ea typeface="+mn-ea"/>
          <a:cs typeface="+mn-cs"/>
        </a:defRPr>
      </a:lvl2pPr>
      <a:lvl3pPr marL="1143000" indent="-228600" algn="just" defTabSz="914400" rtl="0" eaLnBrk="1" latinLnBrk="0" hangingPunct="1">
        <a:spcBef>
          <a:spcPct val="20000"/>
        </a:spcBef>
        <a:buClr>
          <a:srgbClr val="00B050"/>
        </a:buClr>
        <a:buFont typeface="OpenSymbol" pitchFamily="2" charset="0"/>
        <a:buChar char=""/>
        <a:defRPr sz="2400" kern="1200">
          <a:solidFill>
            <a:srgbClr val="00B050"/>
          </a:solidFill>
          <a:latin typeface="Bookman Old Style" pitchFamily="18" charset="0"/>
          <a:ea typeface="+mn-ea"/>
          <a:cs typeface="+mn-cs"/>
        </a:defRPr>
      </a:lvl3pPr>
      <a:lvl4pPr marL="1600200" indent="-228600" algn="just" defTabSz="914400" rtl="0" eaLnBrk="1" latinLnBrk="0" hangingPunct="1">
        <a:spcBef>
          <a:spcPct val="20000"/>
        </a:spcBef>
        <a:buClr>
          <a:srgbClr val="7030A0"/>
        </a:buClr>
        <a:buFont typeface="Wingdings 3" pitchFamily="18" charset="2"/>
        <a:buChar char="î"/>
        <a:defRPr sz="2000" kern="1200">
          <a:solidFill>
            <a:srgbClr val="7030A0"/>
          </a:solidFill>
          <a:latin typeface="Bookman Old Style" pitchFamily="18" charset="0"/>
          <a:ea typeface="+mn-ea"/>
          <a:cs typeface="+mn-cs"/>
        </a:defRPr>
      </a:lvl4pPr>
      <a:lvl5pPr marL="2057400" indent="-228600" algn="just" defTabSz="914400" rtl="0" eaLnBrk="1" latinLnBrk="0" hangingPunct="1">
        <a:spcBef>
          <a:spcPct val="20000"/>
        </a:spcBef>
        <a:buClr>
          <a:srgbClr val="FF33CC"/>
        </a:buClr>
        <a:buFont typeface="Wingdings" pitchFamily="2" charset="2"/>
        <a:buChar char="²"/>
        <a:defRPr sz="2000" kern="1200">
          <a:solidFill>
            <a:srgbClr val="FF33CC"/>
          </a:solidFill>
          <a:latin typeface="Bookman Old Style" pitchFamily="18" charset="0"/>
          <a:ea typeface="+mn-ea"/>
          <a:cs typeface="+mn-cs"/>
        </a:defRPr>
      </a:lvl5pPr>
      <a:lvl6pPr marL="2514600" indent="-228600" algn="l" defTabSz="914400" rtl="0" eaLnBrk="1" latinLnBrk="0" hangingPunct="1">
        <a:spcBef>
          <a:spcPct val="20000"/>
        </a:spcBef>
        <a:buClr>
          <a:srgbClr val="0000FF"/>
        </a:buClr>
        <a:buFont typeface="Wingdings" pitchFamily="2" charset="2"/>
        <a:buChar char="Ö"/>
        <a:defRPr sz="2000" kern="1200">
          <a:solidFill>
            <a:srgbClr val="0000FF"/>
          </a:solidFill>
          <a:latin typeface="Bookman Old Style" pitchFamily="18"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668215" y="476672"/>
            <a:ext cx="8634047" cy="2658414"/>
          </a:xfrm>
        </p:spPr>
        <p:txBody>
          <a:bodyPr>
            <a:normAutofit/>
          </a:bodyPr>
          <a:lstStyle/>
          <a:p>
            <a:r>
              <a:rPr lang="fr-FR" sz="5400" dirty="0" smtClean="0">
                <a:latin typeface="AR ESSENCE" pitchFamily="2" charset="0"/>
              </a:rPr>
              <a:t>Le repliement des protéines résolu par une Intelligence Artificielle (I.A.)</a:t>
            </a:r>
            <a:endParaRPr lang="fr-FR" sz="5400" dirty="0">
              <a:latin typeface="AR ESSENCE" pitchFamily="2" charset="0"/>
            </a:endParaRPr>
          </a:p>
        </p:txBody>
      </p:sp>
      <p:sp>
        <p:nvSpPr>
          <p:cNvPr id="3" name="Sous-titre 2"/>
          <p:cNvSpPr>
            <a:spLocks noGrp="1"/>
          </p:cNvSpPr>
          <p:nvPr>
            <p:ph type="subTitle" idx="1"/>
          </p:nvPr>
        </p:nvSpPr>
        <p:spPr>
          <a:xfrm>
            <a:off x="4624909" y="4169771"/>
            <a:ext cx="4905975" cy="720080"/>
          </a:xfrm>
        </p:spPr>
        <p:txBody>
          <a:bodyPr>
            <a:normAutofit/>
          </a:bodyPr>
          <a:lstStyle/>
          <a:p>
            <a:pPr algn="r"/>
            <a:r>
              <a:rPr lang="fr-FR" sz="1600" dirty="0" smtClean="0">
                <a:solidFill>
                  <a:schemeClr val="tx1"/>
                </a:solidFill>
              </a:rPr>
              <a:t>Jean-Pierre Haluk</a:t>
            </a:r>
          </a:p>
          <a:p>
            <a:pPr algn="r"/>
            <a:r>
              <a:rPr lang="fr-FR" sz="1600" dirty="0" smtClean="0">
                <a:solidFill>
                  <a:schemeClr val="tx1"/>
                </a:solidFill>
              </a:rPr>
              <a:t>Académie Lorraine des Sciences, - Nancy</a:t>
            </a:r>
            <a:endParaRPr lang="fr-FR" sz="1600" dirty="0">
              <a:solidFill>
                <a:schemeClr val="tx1"/>
              </a:solidFill>
            </a:endParaRPr>
          </a:p>
        </p:txBody>
      </p:sp>
      <p:sp>
        <p:nvSpPr>
          <p:cNvPr id="4" name="Sous-titre 2"/>
          <p:cNvSpPr txBox="1">
            <a:spLocks/>
          </p:cNvSpPr>
          <p:nvPr/>
        </p:nvSpPr>
        <p:spPr>
          <a:xfrm>
            <a:off x="266091" y="5963876"/>
            <a:ext cx="9269795" cy="648072"/>
          </a:xfrm>
          <a:prstGeom prst="rect">
            <a:avLst/>
          </a:prstGeom>
        </p:spPr>
        <p:txBody>
          <a:bodyPr vert="horz" lIns="91440" tIns="45720" rIns="91440" bIns="45720" rtlCol="0">
            <a:normAutofit/>
          </a:bodyPr>
          <a:lstStyle/>
          <a:p>
            <a:pPr marL="719138" marR="0" lvl="0" indent="-719138"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smtClean="0">
                <a:ln>
                  <a:noFill/>
                </a:ln>
                <a:solidFill>
                  <a:schemeClr val="tx1"/>
                </a:solidFill>
                <a:effectLst/>
                <a:uLnTx/>
                <a:uFillTx/>
                <a:latin typeface="Bookman Old Style" pitchFamily="18" charset="0"/>
              </a:rPr>
              <a:t>Réf. : Philippe</a:t>
            </a:r>
            <a:r>
              <a:rPr kumimoji="0" lang="fr-FR" sz="1600" b="0" i="0" u="none" strike="noStrike" kern="1200" cap="none" spc="0" normalizeH="0" noProof="0" dirty="0" smtClean="0">
                <a:ln>
                  <a:noFill/>
                </a:ln>
                <a:solidFill>
                  <a:schemeClr val="tx1"/>
                </a:solidFill>
                <a:effectLst/>
                <a:uLnTx/>
                <a:uFillTx/>
                <a:latin typeface="Bookman Old Style" pitchFamily="18" charset="0"/>
              </a:rPr>
              <a:t> PAJOT (@philipaj, twitter), </a:t>
            </a:r>
            <a:r>
              <a:rPr kumimoji="0" lang="fr-FR" sz="1600" b="0" i="1" u="none" strike="noStrike" kern="1200" cap="none" spc="0" normalizeH="0" noProof="0" dirty="0" smtClean="0">
                <a:ln>
                  <a:noFill/>
                </a:ln>
                <a:solidFill>
                  <a:schemeClr val="tx1"/>
                </a:solidFill>
                <a:effectLst/>
                <a:uLnTx/>
                <a:uFillTx/>
                <a:latin typeface="Bookman Old Style" pitchFamily="18" charset="0"/>
              </a:rPr>
              <a:t>Le repliement des protéines résolu par une I.A</a:t>
            </a:r>
            <a:r>
              <a:rPr kumimoji="0" lang="fr-FR" sz="1600" b="0" i="0" u="none" strike="noStrike" kern="1200" cap="none" spc="0" normalizeH="0" noProof="0" dirty="0" smtClean="0">
                <a:ln>
                  <a:noFill/>
                </a:ln>
                <a:solidFill>
                  <a:schemeClr val="tx1"/>
                </a:solidFill>
                <a:effectLst/>
                <a:uLnTx/>
                <a:uFillTx/>
                <a:latin typeface="Bookman Old Style" pitchFamily="18" charset="0"/>
              </a:rPr>
              <a:t>., Sciences et Avenir, La Recherche, janvier 2022, n°899</a:t>
            </a:r>
            <a:endParaRPr kumimoji="0" lang="fr-FR" sz="1600" b="0" i="0" u="none" strike="noStrike" kern="1200" cap="none" spc="0" normalizeH="0" baseline="0" noProof="0" dirty="0" smtClean="0">
              <a:ln>
                <a:noFill/>
              </a:ln>
              <a:solidFill>
                <a:schemeClr val="tx1"/>
              </a:solidFill>
              <a:effectLst/>
              <a:uLnTx/>
              <a:uFillTx/>
              <a:latin typeface="Bookman Old Style" pitchFamily="18" charset="0"/>
            </a:endParaRPr>
          </a:p>
        </p:txBody>
      </p:sp>
      <p:sp>
        <p:nvSpPr>
          <p:cNvPr id="11" name="Espace réservé du numéro de diapositive 10"/>
          <p:cNvSpPr>
            <a:spLocks noGrp="1"/>
          </p:cNvSpPr>
          <p:nvPr>
            <p:ph type="sldNum" sz="quarter" idx="12"/>
          </p:nvPr>
        </p:nvSpPr>
        <p:spPr>
          <a:xfrm>
            <a:off x="8910735" y="6365681"/>
            <a:ext cx="742560" cy="365125"/>
          </a:xfrm>
        </p:spPr>
        <p:txBody>
          <a:bodyPr/>
          <a:lstStyle/>
          <a:p>
            <a:fld id="{D9596E87-B084-49D4-B6ED-50ED00C4E442}" type="slidenum">
              <a:rPr lang="fr-FR" smtClean="0">
                <a:solidFill>
                  <a:schemeClr val="bg1"/>
                </a:solidFill>
              </a:rPr>
              <a:pPr/>
              <a:t>1</a:t>
            </a:fld>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par>
                          <p:cTn id="8" fill="hold">
                            <p:stCondLst>
                              <p:cond delay="3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childTnLst>
                          </p:cTn>
                        </p:par>
                        <p:par>
                          <p:cTn id="12" fill="hold">
                            <p:stCondLst>
                              <p:cond delay="5000"/>
                            </p:stCondLst>
                            <p:childTnLst>
                              <p:par>
                                <p:cTn id="13" presetID="47"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7000"/>
                            </p:stCondLst>
                            <p:childTnLst>
                              <p:par>
                                <p:cTn id="19" presetID="47"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re 4"/>
          <p:cNvSpPr>
            <a:spLocks noGrp="1"/>
          </p:cNvSpPr>
          <p:nvPr>
            <p:ph type="title"/>
          </p:nvPr>
        </p:nvSpPr>
        <p:spPr>
          <a:xfrm>
            <a:off x="560512" y="6001215"/>
            <a:ext cx="8915400" cy="520891"/>
          </a:xfrm>
        </p:spPr>
        <p:txBody>
          <a:bodyPr/>
          <a:lstStyle/>
          <a:p>
            <a:pPr algn="r"/>
            <a:r>
              <a:rPr lang="fr-FR" dirty="0" smtClean="0"/>
              <a:t>Réf. : Infographie Le figaro, 30 juillet 2021</a:t>
            </a:r>
            <a:endParaRPr lang="fr-FR" dirty="0"/>
          </a:p>
        </p:txBody>
      </p:sp>
      <p:sp>
        <p:nvSpPr>
          <p:cNvPr id="3" name="Espace réservé du numéro de diapositive 2"/>
          <p:cNvSpPr>
            <a:spLocks noGrp="1"/>
          </p:cNvSpPr>
          <p:nvPr>
            <p:ph type="sldNum" sz="quarter" idx="12"/>
          </p:nvPr>
        </p:nvSpPr>
        <p:spPr/>
        <p:txBody>
          <a:bodyPr/>
          <a:lstStyle/>
          <a:p>
            <a:fld id="{3921BC4F-E167-4596-91E0-8095424B399E}" type="slidenum">
              <a:rPr lang="fr-FR" smtClean="0"/>
              <a:pPr/>
              <a:t>10</a:t>
            </a:fld>
            <a:endParaRPr lang="fr-FR" dirty="0"/>
          </a:p>
        </p:txBody>
      </p:sp>
      <p:pic>
        <p:nvPicPr>
          <p:cNvPr id="11266" name="Picture 2"/>
          <p:cNvPicPr>
            <a:picLocks noChangeAspect="1" noChangeArrowheads="1"/>
          </p:cNvPicPr>
          <p:nvPr/>
        </p:nvPicPr>
        <p:blipFill>
          <a:blip r:embed="rId2" cstate="print"/>
          <a:srcRect/>
          <a:stretch>
            <a:fillRect/>
          </a:stretch>
        </p:blipFill>
        <p:spPr bwMode="auto">
          <a:xfrm>
            <a:off x="4310729" y="3220781"/>
            <a:ext cx="5182382" cy="2582859"/>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91894" y="177624"/>
            <a:ext cx="5738323" cy="31879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circle(out)">
                                      <p:cBhvr>
                                        <p:cTn id="11" dur="2000"/>
                                        <p:tgtEl>
                                          <p:spTgt spid="11266"/>
                                        </p:tgtEl>
                                      </p:cBhvr>
                                    </p:animEffect>
                                  </p:childTnLst>
                                </p:cTn>
                              </p:par>
                            </p:childTnLst>
                          </p:cTn>
                        </p:par>
                        <p:par>
                          <p:cTn id="12" fill="hold">
                            <p:stCondLst>
                              <p:cond delay="4000"/>
                            </p:stCondLst>
                            <p:childTnLst>
                              <p:par>
                                <p:cTn id="13" presetID="22" presetClass="entr" presetSubtype="8" fill="hold" grpId="1"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5300" y="382386"/>
            <a:ext cx="8915400" cy="6167704"/>
          </a:xfrm>
        </p:spPr>
        <p:txBody>
          <a:bodyPr>
            <a:normAutofit lnSpcReduction="10000"/>
          </a:bodyPr>
          <a:lstStyle/>
          <a:p>
            <a:r>
              <a:rPr lang="fr-FR" dirty="0" smtClean="0"/>
              <a:t>En cause, la </a:t>
            </a:r>
            <a:r>
              <a:rPr lang="fr-FR" cap="small" dirty="0" smtClean="0"/>
              <a:t>combinatoire</a:t>
            </a:r>
            <a:r>
              <a:rPr lang="fr-FR" dirty="0" smtClean="0"/>
              <a:t> qui est énorme</a:t>
            </a:r>
          </a:p>
          <a:p>
            <a:endParaRPr lang="fr-FR" dirty="0" smtClean="0"/>
          </a:p>
          <a:p>
            <a:pPr lvl="1"/>
            <a:r>
              <a:rPr lang="fr-FR" dirty="0" smtClean="0">
                <a:solidFill>
                  <a:schemeClr val="tx1"/>
                </a:solidFill>
              </a:rPr>
              <a:t>Une</a:t>
            </a:r>
            <a:r>
              <a:rPr lang="fr-FR" dirty="0" smtClean="0"/>
              <a:t> </a:t>
            </a:r>
            <a:r>
              <a:rPr lang="fr-FR" cap="small" dirty="0" smtClean="0"/>
              <a:t>protéine</a:t>
            </a:r>
            <a:r>
              <a:rPr lang="fr-FR" dirty="0" smtClean="0"/>
              <a:t> </a:t>
            </a:r>
            <a:r>
              <a:rPr lang="fr-FR" dirty="0" smtClean="0">
                <a:solidFill>
                  <a:schemeClr val="tx1"/>
                </a:solidFill>
              </a:rPr>
              <a:t>comprend</a:t>
            </a:r>
            <a:r>
              <a:rPr lang="fr-FR" dirty="0" smtClean="0"/>
              <a:t> plusieurs dizaines de milliers </a:t>
            </a:r>
            <a:r>
              <a:rPr lang="fr-FR" dirty="0" smtClean="0">
                <a:solidFill>
                  <a:schemeClr val="tx1"/>
                </a:solidFill>
              </a:rPr>
              <a:t>d’</a:t>
            </a:r>
            <a:r>
              <a:rPr lang="fr-FR" cap="small" dirty="0" smtClean="0"/>
              <a:t>atomes</a:t>
            </a:r>
            <a:r>
              <a:rPr lang="fr-FR" dirty="0" smtClean="0"/>
              <a:t> en </a:t>
            </a:r>
            <a:r>
              <a:rPr lang="fr-FR" cap="small" dirty="0" smtClean="0"/>
              <a:t>interaction</a:t>
            </a:r>
          </a:p>
          <a:p>
            <a:pPr lvl="1"/>
            <a:endParaRPr lang="fr-FR" dirty="0" smtClean="0"/>
          </a:p>
          <a:p>
            <a:pPr lvl="1"/>
            <a:r>
              <a:rPr lang="fr-FR" cap="small" dirty="0" smtClean="0"/>
              <a:t>Krzysztof Fidelis</a:t>
            </a:r>
            <a:r>
              <a:rPr lang="fr-FR" dirty="0" smtClean="0"/>
              <a:t>, directeur du « </a:t>
            </a:r>
            <a:r>
              <a:rPr lang="fr-FR" i="1" dirty="0" smtClean="0"/>
              <a:t>Protein Structure Prediction Center</a:t>
            </a:r>
            <a:r>
              <a:rPr lang="fr-FR" dirty="0" smtClean="0"/>
              <a:t> » à l’Université Davies (États-Unis)</a:t>
            </a:r>
          </a:p>
          <a:p>
            <a:pPr lvl="2"/>
            <a:endParaRPr lang="fr-FR" dirty="0" smtClean="0"/>
          </a:p>
          <a:p>
            <a:pPr lvl="2"/>
            <a:r>
              <a:rPr lang="fr-FR" dirty="0" smtClean="0"/>
              <a:t>« </a:t>
            </a:r>
            <a:r>
              <a:rPr lang="fr-FR" i="1" dirty="0" smtClean="0"/>
              <a:t>Typiquement, une protéine contient entre 100 et 300 acides aminés</a:t>
            </a:r>
            <a:r>
              <a:rPr lang="fr-FR" dirty="0" smtClean="0"/>
              <a:t> »</a:t>
            </a:r>
          </a:p>
          <a:p>
            <a:pPr lvl="2"/>
            <a:endParaRPr lang="fr-FR" dirty="0" smtClean="0"/>
          </a:p>
          <a:p>
            <a:pPr lvl="1"/>
            <a:r>
              <a:rPr lang="fr-FR" dirty="0" smtClean="0">
                <a:solidFill>
                  <a:schemeClr val="tx1"/>
                </a:solidFill>
              </a:rPr>
              <a:t>Avec</a:t>
            </a:r>
            <a:r>
              <a:rPr lang="fr-FR" dirty="0" smtClean="0"/>
              <a:t> </a:t>
            </a:r>
            <a:r>
              <a:rPr lang="fr-FR" dirty="0" smtClean="0">
                <a:solidFill>
                  <a:schemeClr val="tx1"/>
                </a:solidFill>
              </a:rPr>
              <a:t>de</a:t>
            </a:r>
            <a:r>
              <a:rPr lang="fr-FR" dirty="0" smtClean="0"/>
              <a:t> tels nombres, </a:t>
            </a:r>
            <a:r>
              <a:rPr lang="fr-FR" dirty="0" smtClean="0">
                <a:solidFill>
                  <a:schemeClr val="tx1"/>
                </a:solidFill>
              </a:rPr>
              <a:t>le</a:t>
            </a:r>
            <a:r>
              <a:rPr lang="fr-FR" dirty="0" smtClean="0"/>
              <a:t> total des </a:t>
            </a:r>
            <a:r>
              <a:rPr lang="fr-FR" cap="small" dirty="0" smtClean="0"/>
              <a:t>protéines</a:t>
            </a:r>
            <a:r>
              <a:rPr lang="fr-FR" dirty="0" smtClean="0"/>
              <a:t> </a:t>
            </a:r>
            <a:r>
              <a:rPr lang="fr-FR" cap="small" dirty="0" smtClean="0"/>
              <a:t>potentiel</a:t>
            </a:r>
            <a:r>
              <a:rPr lang="fr-FR" dirty="0" smtClean="0"/>
              <a:t> </a:t>
            </a:r>
            <a:r>
              <a:rPr lang="fr-FR" dirty="0" smtClean="0">
                <a:solidFill>
                  <a:schemeClr val="tx1"/>
                </a:solidFill>
              </a:rPr>
              <a:t>est</a:t>
            </a:r>
            <a:r>
              <a:rPr lang="fr-FR" dirty="0" smtClean="0"/>
              <a:t> immense : 20</a:t>
            </a:r>
            <a:r>
              <a:rPr lang="fr-FR" baseline="30000" dirty="0" smtClean="0"/>
              <a:t>300</a:t>
            </a:r>
          </a:p>
          <a:p>
            <a:pPr lvl="2"/>
            <a:endParaRPr lang="fr-FR" dirty="0" smtClean="0"/>
          </a:p>
          <a:p>
            <a:pPr lvl="2"/>
            <a:r>
              <a:rPr lang="fr-FR" dirty="0" smtClean="0">
                <a:solidFill>
                  <a:schemeClr val="tx1"/>
                </a:solidFill>
              </a:rPr>
              <a:t>soit</a:t>
            </a:r>
            <a:r>
              <a:rPr lang="fr-FR" dirty="0" smtClean="0"/>
              <a:t> environ 4.10</a:t>
            </a:r>
            <a:r>
              <a:rPr lang="fr-FR" baseline="30000" dirty="0" smtClean="0"/>
              <a:t>402</a:t>
            </a:r>
            <a:r>
              <a:rPr lang="fr-FR" dirty="0" smtClean="0"/>
              <a:t>, bien plus </a:t>
            </a:r>
            <a:r>
              <a:rPr lang="fr-FR" dirty="0" smtClean="0">
                <a:solidFill>
                  <a:schemeClr val="tx1"/>
                </a:solidFill>
              </a:rPr>
              <a:t>que</a:t>
            </a:r>
            <a:r>
              <a:rPr lang="fr-FR" dirty="0" smtClean="0"/>
              <a:t> toutes les particules de l’Univers</a:t>
            </a:r>
            <a:endParaRPr lang="fr-FR"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11</a:t>
            </a:fld>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309" y="382388"/>
            <a:ext cx="8915400" cy="5981092"/>
          </a:xfrm>
        </p:spPr>
        <p:txBody>
          <a:bodyPr/>
          <a:lstStyle/>
          <a:p>
            <a:pPr lvl="1"/>
            <a:r>
              <a:rPr lang="fr-FR" dirty="0" smtClean="0"/>
              <a:t>Toutefois, toutes ces combinaisons ne sont pas produites par le </a:t>
            </a:r>
            <a:r>
              <a:rPr lang="fr-FR" cap="small" dirty="0" smtClean="0"/>
              <a:t>génome</a:t>
            </a:r>
          </a:p>
          <a:p>
            <a:pPr lvl="2"/>
            <a:endParaRPr lang="fr-FR" dirty="0" smtClean="0"/>
          </a:p>
          <a:p>
            <a:pPr lvl="2"/>
            <a:r>
              <a:rPr lang="fr-FR" dirty="0" smtClean="0">
                <a:solidFill>
                  <a:schemeClr val="tx1"/>
                </a:solidFill>
              </a:rPr>
              <a:t>on estime qu’un </a:t>
            </a:r>
            <a:r>
              <a:rPr lang="fr-FR" cap="small" dirty="0" smtClean="0"/>
              <a:t>génome</a:t>
            </a:r>
            <a:r>
              <a:rPr lang="fr-FR" dirty="0" smtClean="0"/>
              <a:t> d’</a:t>
            </a:r>
            <a:r>
              <a:rPr lang="fr-FR" cap="small" dirty="0" smtClean="0"/>
              <a:t>eucaryote</a:t>
            </a:r>
            <a:r>
              <a:rPr lang="fr-FR" dirty="0" smtClean="0"/>
              <a:t> (cellule avec </a:t>
            </a:r>
            <a:r>
              <a:rPr lang="fr-FR" cap="small" dirty="0" smtClean="0"/>
              <a:t>noyau</a:t>
            </a:r>
            <a:r>
              <a:rPr lang="fr-FR" dirty="0" smtClean="0"/>
              <a:t>) </a:t>
            </a:r>
            <a:r>
              <a:rPr lang="fr-FR" dirty="0" smtClean="0">
                <a:solidFill>
                  <a:schemeClr val="tx1"/>
                </a:solidFill>
              </a:rPr>
              <a:t>n’est capable de </a:t>
            </a:r>
            <a:r>
              <a:rPr lang="fr-FR" dirty="0" smtClean="0"/>
              <a:t>synthétiser </a:t>
            </a:r>
            <a:r>
              <a:rPr lang="fr-FR" dirty="0" smtClean="0">
                <a:solidFill>
                  <a:schemeClr val="tx1"/>
                </a:solidFill>
              </a:rPr>
              <a:t>que</a:t>
            </a:r>
            <a:r>
              <a:rPr lang="fr-FR" dirty="0" smtClean="0"/>
              <a:t> quelques dizaines de milliers de protéines différentes</a:t>
            </a:r>
          </a:p>
          <a:p>
            <a:pPr lvl="2"/>
            <a:endParaRPr lang="fr-FR" dirty="0" smtClean="0"/>
          </a:p>
          <a:p>
            <a:pPr lvl="1"/>
            <a:r>
              <a:rPr lang="fr-FR" cap="small" dirty="0" smtClean="0"/>
              <a:t>Krzysztof </a:t>
            </a:r>
            <a:r>
              <a:rPr lang="fr-FR" cap="small" dirty="0" err="1" smtClean="0"/>
              <a:t>Fidelis</a:t>
            </a:r>
            <a:r>
              <a:rPr lang="fr-FR" cap="small" dirty="0" smtClean="0"/>
              <a:t> </a:t>
            </a:r>
          </a:p>
          <a:p>
            <a:pPr lvl="2"/>
            <a:endParaRPr lang="fr-FR" dirty="0" smtClean="0"/>
          </a:p>
          <a:p>
            <a:pPr lvl="2"/>
            <a:r>
              <a:rPr lang="fr-FR" dirty="0" smtClean="0"/>
              <a:t>« </a:t>
            </a:r>
            <a:r>
              <a:rPr lang="fr-FR" i="1" dirty="0" smtClean="0"/>
              <a:t>Au début des années 1970, le prix Nobel de Chimie américain </a:t>
            </a:r>
            <a:r>
              <a:rPr lang="fr-FR" i="1" cap="small" dirty="0" smtClean="0"/>
              <a:t>Christian </a:t>
            </a:r>
            <a:r>
              <a:rPr lang="fr-FR" i="1" cap="small" dirty="0" err="1" smtClean="0"/>
              <a:t>Anfinsen</a:t>
            </a:r>
            <a:r>
              <a:rPr lang="fr-FR" i="1" cap="small" dirty="0" smtClean="0"/>
              <a:t> </a:t>
            </a:r>
            <a:r>
              <a:rPr lang="fr-FR" i="1" dirty="0" smtClean="0"/>
              <a:t>avait formulé le problème du </a:t>
            </a:r>
            <a:r>
              <a:rPr lang="fr-FR" i="1" cap="small" dirty="0" smtClean="0"/>
              <a:t>repliement</a:t>
            </a:r>
            <a:r>
              <a:rPr lang="fr-FR" i="1" dirty="0" smtClean="0"/>
              <a:t> des </a:t>
            </a:r>
            <a:r>
              <a:rPr lang="fr-FR" i="1" cap="small" dirty="0" smtClean="0"/>
              <a:t>protéines</a:t>
            </a:r>
            <a:r>
              <a:rPr lang="fr-FR" i="1" dirty="0" smtClean="0"/>
              <a:t> de façon élégante :</a:t>
            </a:r>
          </a:p>
          <a:p>
            <a:pPr lvl="3"/>
            <a:endParaRPr lang="fr-FR" i="1" dirty="0" smtClean="0"/>
          </a:p>
          <a:p>
            <a:pPr lvl="3"/>
            <a:r>
              <a:rPr lang="fr-FR" i="1" dirty="0" smtClean="0"/>
              <a:t>La </a:t>
            </a:r>
            <a:r>
              <a:rPr lang="fr-FR" i="1" cap="small" dirty="0" smtClean="0"/>
              <a:t>conformation</a:t>
            </a:r>
            <a:r>
              <a:rPr lang="fr-FR" i="1" dirty="0" smtClean="0"/>
              <a:t> d’une </a:t>
            </a:r>
            <a:r>
              <a:rPr lang="fr-FR" i="1" cap="small" dirty="0" smtClean="0"/>
              <a:t>protéine</a:t>
            </a:r>
            <a:r>
              <a:rPr lang="fr-FR" i="1" dirty="0" smtClean="0"/>
              <a:t> –la façon dont elle se replie- est unique et dépend essentiellement de sa </a:t>
            </a:r>
            <a:r>
              <a:rPr lang="fr-FR" i="1" cap="small" dirty="0" smtClean="0"/>
              <a:t>séquence</a:t>
            </a:r>
            <a:r>
              <a:rPr lang="fr-FR" i="1" dirty="0" smtClean="0"/>
              <a:t> d’</a:t>
            </a:r>
            <a:r>
              <a:rPr lang="fr-FR" i="1" cap="small" dirty="0" smtClean="0"/>
              <a:t>acides</a:t>
            </a:r>
            <a:r>
              <a:rPr lang="fr-FR" i="1" dirty="0" smtClean="0"/>
              <a:t> </a:t>
            </a:r>
            <a:r>
              <a:rPr lang="fr-FR" i="1" cap="small" dirty="0" smtClean="0"/>
              <a:t>aminés</a:t>
            </a:r>
            <a:r>
              <a:rPr lang="fr-FR" i="1" dirty="0" smtClean="0"/>
              <a:t> </a:t>
            </a:r>
            <a:r>
              <a:rPr lang="fr-FR" dirty="0" smtClean="0"/>
              <a:t>»</a:t>
            </a:r>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12</a:t>
            </a:fld>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95300" y="1642071"/>
            <a:ext cx="8915400" cy="3480487"/>
          </a:xfrm>
        </p:spPr>
        <p:txBody>
          <a:bodyPr/>
          <a:lstStyle/>
          <a:p>
            <a:pPr lvl="3"/>
            <a:endParaRPr lang="fr-FR" dirty="0" smtClean="0"/>
          </a:p>
          <a:p>
            <a:pPr lvl="1"/>
            <a:r>
              <a:rPr lang="fr-FR" dirty="0" smtClean="0"/>
              <a:t>Mais la </a:t>
            </a:r>
            <a:r>
              <a:rPr lang="fr-FR" cap="small" dirty="0" smtClean="0"/>
              <a:t>résolution</a:t>
            </a:r>
            <a:r>
              <a:rPr lang="fr-FR" dirty="0" smtClean="0"/>
              <a:t> de ce problème </a:t>
            </a:r>
            <a:r>
              <a:rPr lang="fr-FR" dirty="0" smtClean="0">
                <a:solidFill>
                  <a:schemeClr val="tx1"/>
                </a:solidFill>
              </a:rPr>
              <a:t>d’énoncé simple allait se révéler </a:t>
            </a:r>
            <a:r>
              <a:rPr lang="fr-FR" cap="small" dirty="0" smtClean="0"/>
              <a:t>redoutable</a:t>
            </a:r>
          </a:p>
          <a:p>
            <a:pPr lvl="2"/>
            <a:endParaRPr lang="fr-FR" dirty="0" smtClean="0"/>
          </a:p>
          <a:p>
            <a:pPr lvl="2"/>
            <a:r>
              <a:rPr lang="fr-FR" dirty="0" smtClean="0">
                <a:solidFill>
                  <a:schemeClr val="tx1"/>
                </a:solidFill>
              </a:rPr>
              <a:t>car les </a:t>
            </a:r>
            <a:r>
              <a:rPr lang="fr-FR" cap="small" dirty="0" smtClean="0"/>
              <a:t>interactions</a:t>
            </a:r>
            <a:r>
              <a:rPr lang="fr-FR" dirty="0" smtClean="0"/>
              <a:t> </a:t>
            </a:r>
            <a:r>
              <a:rPr lang="fr-FR" dirty="0" smtClean="0">
                <a:solidFill>
                  <a:schemeClr val="tx1"/>
                </a:solidFill>
              </a:rPr>
              <a:t>entre</a:t>
            </a:r>
            <a:r>
              <a:rPr lang="fr-FR" dirty="0" smtClean="0"/>
              <a:t> </a:t>
            </a:r>
            <a:r>
              <a:rPr lang="fr-FR" cap="small" dirty="0" smtClean="0"/>
              <a:t>atomes</a:t>
            </a:r>
            <a:r>
              <a:rPr lang="fr-FR" dirty="0" smtClean="0"/>
              <a:t> </a:t>
            </a:r>
            <a:r>
              <a:rPr lang="fr-FR" dirty="0" smtClean="0">
                <a:solidFill>
                  <a:schemeClr val="tx1"/>
                </a:solidFill>
              </a:rPr>
              <a:t>sont très </a:t>
            </a:r>
            <a:r>
              <a:rPr lang="fr-FR" dirty="0" smtClean="0"/>
              <a:t>nombreuses</a:t>
            </a:r>
          </a:p>
          <a:p>
            <a:pPr lvl="2"/>
            <a:endParaRPr lang="fr-FR" dirty="0" smtClean="0"/>
          </a:p>
          <a:p>
            <a:pPr lvl="2"/>
            <a:r>
              <a:rPr lang="fr-FR" dirty="0" smtClean="0">
                <a:solidFill>
                  <a:schemeClr val="tx1"/>
                </a:solidFill>
              </a:rPr>
              <a:t>de sorte que les </a:t>
            </a:r>
            <a:r>
              <a:rPr lang="fr-FR" cap="small" dirty="0" smtClean="0"/>
              <a:t>simulations</a:t>
            </a:r>
            <a:r>
              <a:rPr lang="fr-FR" dirty="0" smtClean="0"/>
              <a:t> </a:t>
            </a:r>
            <a:r>
              <a:rPr lang="fr-FR" cap="small" dirty="0" smtClean="0"/>
              <a:t>numériques</a:t>
            </a:r>
            <a:r>
              <a:rPr lang="fr-FR" dirty="0" smtClean="0"/>
              <a:t> </a:t>
            </a:r>
            <a:r>
              <a:rPr lang="fr-FR" dirty="0" smtClean="0">
                <a:solidFill>
                  <a:schemeClr val="tx1"/>
                </a:solidFill>
              </a:rPr>
              <a:t>étaient encore, après </a:t>
            </a:r>
            <a:r>
              <a:rPr lang="fr-FR" dirty="0" smtClean="0"/>
              <a:t>plusieurs décennies de travaux, loin du compte</a:t>
            </a:r>
            <a:endParaRPr lang="fr-FR" dirty="0"/>
          </a:p>
        </p:txBody>
      </p:sp>
      <p:sp>
        <p:nvSpPr>
          <p:cNvPr id="3" name="Espace réservé du numéro de diapositive 2"/>
          <p:cNvSpPr>
            <a:spLocks noGrp="1"/>
          </p:cNvSpPr>
          <p:nvPr>
            <p:ph type="sldNum" sz="quarter" idx="4"/>
          </p:nvPr>
        </p:nvSpPr>
        <p:spPr/>
        <p:txBody>
          <a:bodyPr/>
          <a:lstStyle/>
          <a:p>
            <a:fld id="{C4EB281E-AA97-4A52-8F98-C68F51E0CA02}" type="slidenum">
              <a:rPr lang="fr-FR" smtClean="0"/>
              <a:pPr/>
              <a:t>13</a:t>
            </a:fld>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FR" dirty="0" smtClean="0"/>
              <a:t>Une </a:t>
            </a:r>
            <a:r>
              <a:rPr lang="fr-FR" cap="small" dirty="0" smtClean="0"/>
              <a:t>compétition internationale </a:t>
            </a:r>
            <a:r>
              <a:rPr lang="fr-FR" dirty="0" smtClean="0"/>
              <a:t>pour </a:t>
            </a:r>
            <a:r>
              <a:rPr lang="fr-FR" cap="small" dirty="0" smtClean="0"/>
              <a:t>modéliser les protéines</a:t>
            </a:r>
          </a:p>
          <a:p>
            <a:pPr lvl="1"/>
            <a:endParaRPr lang="fr-FR" dirty="0" smtClean="0"/>
          </a:p>
          <a:p>
            <a:pPr lvl="1"/>
            <a:r>
              <a:rPr lang="fr-FR" dirty="0" smtClean="0">
                <a:solidFill>
                  <a:schemeClr val="tx1"/>
                </a:solidFill>
              </a:rPr>
              <a:t>Même en </a:t>
            </a:r>
            <a:r>
              <a:rPr lang="fr-FR" dirty="0" smtClean="0"/>
              <a:t>utilisant </a:t>
            </a:r>
            <a:r>
              <a:rPr lang="fr-FR" dirty="0" smtClean="0">
                <a:solidFill>
                  <a:schemeClr val="tx1"/>
                </a:solidFill>
              </a:rPr>
              <a:t>les</a:t>
            </a:r>
            <a:r>
              <a:rPr lang="fr-FR" dirty="0" smtClean="0"/>
              <a:t> plus puissants des ordinateurs, </a:t>
            </a:r>
            <a:r>
              <a:rPr lang="fr-FR" dirty="0" smtClean="0">
                <a:solidFill>
                  <a:schemeClr val="tx1"/>
                </a:solidFill>
              </a:rPr>
              <a:t>ces</a:t>
            </a:r>
            <a:r>
              <a:rPr lang="fr-FR" dirty="0" smtClean="0"/>
              <a:t> simulations </a:t>
            </a:r>
            <a:r>
              <a:rPr lang="fr-FR" dirty="0" smtClean="0">
                <a:solidFill>
                  <a:schemeClr val="tx1"/>
                </a:solidFill>
              </a:rPr>
              <a:t>où l’on part des </a:t>
            </a:r>
            <a:r>
              <a:rPr lang="fr-FR" dirty="0" smtClean="0"/>
              <a:t>éléments constitutifs </a:t>
            </a:r>
            <a:r>
              <a:rPr lang="fr-FR" dirty="0" smtClean="0">
                <a:solidFill>
                  <a:schemeClr val="tx1"/>
                </a:solidFill>
              </a:rPr>
              <a:t>pour</a:t>
            </a:r>
            <a:r>
              <a:rPr lang="fr-FR" dirty="0" smtClean="0"/>
              <a:t> aboutir </a:t>
            </a:r>
            <a:r>
              <a:rPr lang="fr-FR" dirty="0" smtClean="0">
                <a:solidFill>
                  <a:schemeClr val="tx1"/>
                </a:solidFill>
              </a:rPr>
              <a:t>à la </a:t>
            </a:r>
            <a:r>
              <a:rPr lang="fr-FR" cap="small" dirty="0" smtClean="0"/>
              <a:t>conformation finale stable</a:t>
            </a:r>
          </a:p>
          <a:p>
            <a:pPr lvl="2"/>
            <a:endParaRPr lang="fr-FR" dirty="0" smtClean="0"/>
          </a:p>
          <a:p>
            <a:pPr lvl="2"/>
            <a:r>
              <a:rPr lang="fr-FR" dirty="0" smtClean="0">
                <a:solidFill>
                  <a:schemeClr val="tx1"/>
                </a:solidFill>
              </a:rPr>
              <a:t>ne donnent </a:t>
            </a:r>
            <a:r>
              <a:rPr lang="fr-FR" dirty="0" smtClean="0"/>
              <a:t>pas de bons résultats</a:t>
            </a:r>
          </a:p>
          <a:p>
            <a:pPr lvl="2"/>
            <a:endParaRPr lang="fr-FR" dirty="0" smtClean="0"/>
          </a:p>
          <a:p>
            <a:pPr lvl="1"/>
            <a:r>
              <a:rPr lang="fr-FR" cap="small" dirty="0" smtClean="0"/>
              <a:t>Sergei Grudinin</a:t>
            </a:r>
            <a:r>
              <a:rPr lang="fr-FR" dirty="0" smtClean="0"/>
              <a:t>, chercheur au CNRS, à Grenoble</a:t>
            </a:r>
          </a:p>
          <a:p>
            <a:pPr lvl="2"/>
            <a:endParaRPr lang="fr-FR" dirty="0" smtClean="0"/>
          </a:p>
          <a:p>
            <a:pPr lvl="2"/>
            <a:r>
              <a:rPr lang="fr-FR" dirty="0" smtClean="0"/>
              <a:t>« </a:t>
            </a:r>
            <a:r>
              <a:rPr lang="fr-FR" i="1" dirty="0" smtClean="0"/>
              <a:t>La difficulté est que ces calculs nécessitent de connaître toutes les interactions qui s’exercent entre les entités de la molécule à partir des principes physiques et chimiques fondamentaux</a:t>
            </a:r>
            <a:r>
              <a:rPr lang="fr-FR" dirty="0" smtClean="0"/>
              <a:t> »</a:t>
            </a:r>
            <a:endParaRPr lang="fr-FR"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14</a:t>
            </a:fld>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42597" y="382385"/>
            <a:ext cx="9265298" cy="6335656"/>
          </a:xfrm>
        </p:spPr>
        <p:txBody>
          <a:bodyPr>
            <a:normAutofit/>
          </a:bodyPr>
          <a:lstStyle/>
          <a:p>
            <a:pPr lvl="2">
              <a:buNone/>
            </a:pPr>
            <a:r>
              <a:rPr lang="fr-FR" dirty="0" smtClean="0"/>
              <a:t>	« </a:t>
            </a:r>
            <a:r>
              <a:rPr lang="fr-FR" i="1" dirty="0" smtClean="0"/>
              <a:t>Or ces molécules sont tellement grandes que l’on ne peut faire que des moyennes assez grossières. Ainsi, il paraît vain de vouloir tant prédire de cette manière</a:t>
            </a:r>
            <a:r>
              <a:rPr lang="fr-FR" dirty="0" smtClean="0"/>
              <a:t> »</a:t>
            </a:r>
          </a:p>
          <a:p>
            <a:pPr lvl="2"/>
            <a:endParaRPr lang="fr-FR" dirty="0" smtClean="0"/>
          </a:p>
          <a:p>
            <a:pPr lvl="1"/>
            <a:r>
              <a:rPr lang="fr-FR" dirty="0" smtClean="0"/>
              <a:t>L’essor de l’</a:t>
            </a:r>
            <a:r>
              <a:rPr lang="fr-FR" cap="small" dirty="0" smtClean="0"/>
              <a:t>intelligence</a:t>
            </a:r>
            <a:r>
              <a:rPr lang="fr-FR" dirty="0" smtClean="0"/>
              <a:t> </a:t>
            </a:r>
            <a:r>
              <a:rPr lang="fr-FR" cap="small" dirty="0" smtClean="0"/>
              <a:t>artificielle</a:t>
            </a:r>
            <a:r>
              <a:rPr lang="fr-FR" dirty="0" smtClean="0"/>
              <a:t> a changé la donne</a:t>
            </a:r>
          </a:p>
          <a:p>
            <a:pPr lvl="2"/>
            <a:endParaRPr lang="fr-FR" dirty="0" smtClean="0"/>
          </a:p>
          <a:p>
            <a:pPr lvl="2"/>
            <a:r>
              <a:rPr lang="fr-FR" dirty="0" smtClean="0">
                <a:solidFill>
                  <a:schemeClr val="tx1"/>
                </a:solidFill>
              </a:rPr>
              <a:t>Petit à petit, les </a:t>
            </a:r>
            <a:r>
              <a:rPr lang="fr-FR" dirty="0" smtClean="0"/>
              <a:t>méthodes d’</a:t>
            </a:r>
            <a:r>
              <a:rPr lang="fr-FR" cap="small" dirty="0" smtClean="0"/>
              <a:t>apprentissage</a:t>
            </a:r>
            <a:r>
              <a:rPr lang="fr-FR" dirty="0" smtClean="0"/>
              <a:t> </a:t>
            </a:r>
            <a:r>
              <a:rPr lang="fr-FR" cap="small" dirty="0" smtClean="0"/>
              <a:t>statistiques</a:t>
            </a:r>
            <a:r>
              <a:rPr lang="fr-FR" dirty="0" smtClean="0"/>
              <a:t> –le </a:t>
            </a:r>
            <a:r>
              <a:rPr lang="fr-FR" b="1" cap="small" dirty="0" smtClean="0"/>
              <a:t>machine</a:t>
            </a:r>
            <a:r>
              <a:rPr lang="fr-FR" dirty="0" smtClean="0"/>
              <a:t> </a:t>
            </a:r>
            <a:r>
              <a:rPr lang="fr-FR" b="1" cap="small" dirty="0" smtClean="0"/>
              <a:t>learning</a:t>
            </a:r>
            <a:r>
              <a:rPr lang="fr-FR" cap="small" dirty="0" smtClean="0"/>
              <a:t>-</a:t>
            </a:r>
            <a:r>
              <a:rPr lang="fr-FR" dirty="0" smtClean="0"/>
              <a:t> </a:t>
            </a:r>
            <a:r>
              <a:rPr lang="fr-FR" dirty="0" smtClean="0">
                <a:solidFill>
                  <a:schemeClr val="tx1"/>
                </a:solidFill>
              </a:rPr>
              <a:t>sont</a:t>
            </a:r>
            <a:r>
              <a:rPr lang="fr-FR" dirty="0" smtClean="0"/>
              <a:t> intégrées </a:t>
            </a:r>
            <a:r>
              <a:rPr lang="fr-FR" dirty="0" smtClean="0">
                <a:solidFill>
                  <a:schemeClr val="tx1"/>
                </a:solidFill>
              </a:rPr>
              <a:t>aux</a:t>
            </a:r>
            <a:r>
              <a:rPr lang="fr-FR" dirty="0" smtClean="0"/>
              <a:t> </a:t>
            </a:r>
            <a:r>
              <a:rPr lang="fr-FR" cap="small" dirty="0" smtClean="0"/>
              <a:t>algorithmes</a:t>
            </a:r>
          </a:p>
          <a:p>
            <a:pPr lvl="2"/>
            <a:endParaRPr lang="fr-FR" dirty="0" smtClean="0"/>
          </a:p>
          <a:p>
            <a:pPr lvl="2"/>
            <a:r>
              <a:rPr lang="fr-FR" dirty="0" smtClean="0"/>
              <a:t>Par exemple, </a:t>
            </a:r>
            <a:r>
              <a:rPr lang="fr-FR" dirty="0" smtClean="0">
                <a:solidFill>
                  <a:schemeClr val="tx1"/>
                </a:solidFill>
              </a:rPr>
              <a:t>avec</a:t>
            </a:r>
            <a:r>
              <a:rPr lang="fr-FR" dirty="0" smtClean="0"/>
              <a:t> </a:t>
            </a:r>
            <a:r>
              <a:rPr lang="fr-FR" dirty="0" smtClean="0">
                <a:solidFill>
                  <a:schemeClr val="tx1"/>
                </a:solidFill>
              </a:rPr>
              <a:t>une</a:t>
            </a:r>
            <a:r>
              <a:rPr lang="fr-FR" dirty="0" smtClean="0"/>
              <a:t> équipe internationale, </a:t>
            </a:r>
            <a:r>
              <a:rPr lang="fr-FR" cap="small" dirty="0" smtClean="0"/>
              <a:t>Sergei Grudinin</a:t>
            </a:r>
            <a:r>
              <a:rPr lang="fr-FR" dirty="0" smtClean="0"/>
              <a:t> met au point </a:t>
            </a:r>
            <a:r>
              <a:rPr lang="fr-FR" dirty="0" smtClean="0">
                <a:solidFill>
                  <a:schemeClr val="tx1"/>
                </a:solidFill>
              </a:rPr>
              <a:t>des</a:t>
            </a:r>
            <a:r>
              <a:rPr lang="fr-FR" dirty="0" smtClean="0"/>
              <a:t> </a:t>
            </a:r>
            <a:r>
              <a:rPr lang="fr-FR" cap="small" dirty="0" smtClean="0"/>
              <a:t>algorithmes</a:t>
            </a:r>
            <a:r>
              <a:rPr lang="fr-FR" dirty="0" smtClean="0"/>
              <a:t> de </a:t>
            </a:r>
            <a:r>
              <a:rPr lang="fr-FR" cap="small" dirty="0" smtClean="0"/>
              <a:t>simulation</a:t>
            </a:r>
            <a:r>
              <a:rPr lang="fr-FR" dirty="0" smtClean="0"/>
              <a:t> de </a:t>
            </a:r>
            <a:r>
              <a:rPr lang="fr-FR" cap="small" dirty="0" smtClean="0"/>
              <a:t>modélisation</a:t>
            </a:r>
            <a:r>
              <a:rPr lang="fr-FR" dirty="0" smtClean="0"/>
              <a:t> </a:t>
            </a:r>
            <a:r>
              <a:rPr lang="fr-FR" dirty="0" smtClean="0">
                <a:solidFill>
                  <a:schemeClr val="tx1"/>
                </a:solidFill>
              </a:rPr>
              <a:t>des</a:t>
            </a:r>
            <a:r>
              <a:rPr lang="fr-FR" dirty="0" smtClean="0"/>
              <a:t> systèmes macromoléculaires</a:t>
            </a:r>
          </a:p>
          <a:p>
            <a:pPr lvl="3"/>
            <a:endParaRPr lang="fr-FR" dirty="0" smtClean="0"/>
          </a:p>
          <a:p>
            <a:pPr lvl="3"/>
            <a:r>
              <a:rPr lang="fr-FR" dirty="0" smtClean="0">
                <a:solidFill>
                  <a:schemeClr val="tx1"/>
                </a:solidFill>
              </a:rPr>
              <a:t>qui commencent à utiliser l’</a:t>
            </a:r>
            <a:r>
              <a:rPr lang="fr-FR" dirty="0" smtClean="0"/>
              <a:t>apprentissage automatique</a:t>
            </a:r>
          </a:p>
          <a:p>
            <a:pPr lvl="3"/>
            <a:endParaRPr lang="fr-FR" dirty="0" smtClean="0"/>
          </a:p>
          <a:p>
            <a:pPr lvl="3"/>
            <a:r>
              <a:rPr lang="fr-FR" dirty="0" smtClean="0"/>
              <a:t>En 2018, </a:t>
            </a:r>
            <a:r>
              <a:rPr lang="fr-FR" dirty="0" smtClean="0">
                <a:solidFill>
                  <a:schemeClr val="tx1"/>
                </a:solidFill>
              </a:rPr>
              <a:t>lors de la </a:t>
            </a:r>
            <a:r>
              <a:rPr lang="fr-FR" dirty="0" smtClean="0"/>
              <a:t>compétition </a:t>
            </a:r>
            <a:r>
              <a:rPr lang="fr-FR" cap="small" dirty="0" smtClean="0"/>
              <a:t>casp</a:t>
            </a:r>
            <a:r>
              <a:rPr lang="fr-FR" dirty="0" smtClean="0"/>
              <a:t>13 (</a:t>
            </a:r>
            <a:r>
              <a:rPr lang="fr-FR" cap="small" dirty="0" smtClean="0"/>
              <a:t>casp</a:t>
            </a:r>
            <a:r>
              <a:rPr lang="fr-FR" dirty="0" smtClean="0"/>
              <a:t> : compétition internationale bisannuelle de prédiction de structure de protéines)</a:t>
            </a:r>
          </a:p>
          <a:p>
            <a:pPr lvl="2"/>
            <a:endParaRPr lang="fr-FR" dirty="0" smtClean="0"/>
          </a:p>
          <a:p>
            <a:pPr lvl="2"/>
            <a:endParaRPr lang="fr-FR"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15</a:t>
            </a:fld>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2">
              <a:buNone/>
            </a:pPr>
            <a:r>
              <a:rPr lang="fr-FR" dirty="0" smtClean="0"/>
              <a:t>	</a:t>
            </a:r>
            <a:r>
              <a:rPr lang="fr-FR" dirty="0" smtClean="0">
                <a:solidFill>
                  <a:schemeClr val="tx1"/>
                </a:solidFill>
              </a:rPr>
              <a:t>qui permet aux scientifiques de </a:t>
            </a:r>
            <a:r>
              <a:rPr lang="fr-FR" cap="small" dirty="0" smtClean="0"/>
              <a:t>comparer</a:t>
            </a:r>
            <a:r>
              <a:rPr lang="fr-FR" dirty="0" smtClean="0"/>
              <a:t> leurs résultats de </a:t>
            </a:r>
            <a:r>
              <a:rPr lang="fr-FR" cap="small" dirty="0" smtClean="0"/>
              <a:t>prédiction</a:t>
            </a:r>
          </a:p>
          <a:p>
            <a:pPr lvl="3"/>
            <a:endParaRPr lang="fr-FR" dirty="0" smtClean="0"/>
          </a:p>
          <a:p>
            <a:pPr lvl="3"/>
            <a:r>
              <a:rPr lang="fr-FR" dirty="0" smtClean="0">
                <a:solidFill>
                  <a:schemeClr val="tx1"/>
                </a:solidFill>
              </a:rPr>
              <a:t>son</a:t>
            </a:r>
            <a:r>
              <a:rPr lang="fr-FR" dirty="0" smtClean="0"/>
              <a:t> équipe a terminé 1</a:t>
            </a:r>
            <a:r>
              <a:rPr lang="fr-FR" baseline="30000" dirty="0" smtClean="0"/>
              <a:t>ère</a:t>
            </a:r>
            <a:r>
              <a:rPr lang="fr-FR" dirty="0" smtClean="0"/>
              <a:t> dans une des catégories</a:t>
            </a:r>
          </a:p>
          <a:p>
            <a:pPr lvl="3"/>
            <a:endParaRPr lang="fr-FR" dirty="0" smtClean="0"/>
          </a:p>
          <a:p>
            <a:pPr lvl="2"/>
            <a:r>
              <a:rPr lang="fr-FR" dirty="0" smtClean="0"/>
              <a:t>C’est aussi lors de CASP13 que les chercheurs de </a:t>
            </a:r>
            <a:r>
              <a:rPr lang="fr-FR" cap="small" dirty="0" smtClean="0"/>
              <a:t>Deepmind</a:t>
            </a:r>
            <a:r>
              <a:rPr lang="fr-FR" dirty="0" smtClean="0"/>
              <a:t> sont entrés dans la course</a:t>
            </a:r>
          </a:p>
          <a:p>
            <a:pPr lvl="3"/>
            <a:endParaRPr lang="fr-FR" dirty="0" smtClean="0"/>
          </a:p>
          <a:p>
            <a:pPr lvl="3"/>
            <a:r>
              <a:rPr lang="fr-FR" dirty="0" smtClean="0"/>
              <a:t>Leurs résultats impressionnent </a:t>
            </a:r>
            <a:r>
              <a:rPr lang="fr-FR" dirty="0" smtClean="0">
                <a:solidFill>
                  <a:schemeClr val="tx1"/>
                </a:solidFill>
              </a:rPr>
              <a:t>d’emblée</a:t>
            </a:r>
          </a:p>
          <a:p>
            <a:pPr lvl="4"/>
            <a:endParaRPr lang="fr-FR" dirty="0" smtClean="0"/>
          </a:p>
          <a:p>
            <a:pPr lvl="4"/>
            <a:r>
              <a:rPr lang="fr-FR" dirty="0" smtClean="0">
                <a:solidFill>
                  <a:schemeClr val="tx1"/>
                </a:solidFill>
              </a:rPr>
              <a:t>Le</a:t>
            </a:r>
            <a:r>
              <a:rPr lang="fr-FR" dirty="0" smtClean="0"/>
              <a:t> programme mis au point </a:t>
            </a:r>
            <a:r>
              <a:rPr lang="fr-FR" dirty="0" smtClean="0">
                <a:solidFill>
                  <a:schemeClr val="tx1"/>
                </a:solidFill>
              </a:rPr>
              <a:t>et</a:t>
            </a:r>
            <a:r>
              <a:rPr lang="fr-FR" dirty="0" smtClean="0"/>
              <a:t> baptisé </a:t>
            </a:r>
            <a:r>
              <a:rPr lang="fr-FR" cap="small" dirty="0" smtClean="0"/>
              <a:t>Alphafold</a:t>
            </a:r>
            <a:r>
              <a:rPr lang="fr-FR" dirty="0" smtClean="0"/>
              <a:t> </a:t>
            </a:r>
            <a:r>
              <a:rPr lang="fr-FR" dirty="0" smtClean="0">
                <a:solidFill>
                  <a:schemeClr val="tx1"/>
                </a:solidFill>
              </a:rPr>
              <a:t>parvint à </a:t>
            </a:r>
            <a:r>
              <a:rPr lang="fr-FR" cap="small" dirty="0" smtClean="0"/>
              <a:t>prédire</a:t>
            </a:r>
            <a:r>
              <a:rPr lang="fr-FR" dirty="0" smtClean="0"/>
              <a:t> </a:t>
            </a:r>
            <a:r>
              <a:rPr lang="fr-FR" dirty="0" smtClean="0">
                <a:solidFill>
                  <a:schemeClr val="tx1"/>
                </a:solidFill>
              </a:rPr>
              <a:t>la</a:t>
            </a:r>
            <a:r>
              <a:rPr lang="fr-FR" dirty="0" smtClean="0"/>
              <a:t> structure </a:t>
            </a:r>
            <a:r>
              <a:rPr lang="fr-FR" dirty="0" smtClean="0">
                <a:solidFill>
                  <a:schemeClr val="tx1"/>
                </a:solidFill>
              </a:rPr>
              <a:t>des</a:t>
            </a:r>
            <a:r>
              <a:rPr lang="fr-FR" dirty="0" smtClean="0"/>
              <a:t> 43 </a:t>
            </a:r>
            <a:r>
              <a:rPr lang="fr-FR" cap="small" dirty="0" smtClean="0"/>
              <a:t>protéines</a:t>
            </a:r>
            <a:r>
              <a:rPr lang="fr-FR" dirty="0" smtClean="0"/>
              <a:t> cibles </a:t>
            </a:r>
            <a:r>
              <a:rPr lang="fr-FR" dirty="0" smtClean="0">
                <a:solidFill>
                  <a:schemeClr val="tx1"/>
                </a:solidFill>
              </a:rPr>
              <a:t>avec une </a:t>
            </a:r>
            <a:r>
              <a:rPr lang="fr-FR" dirty="0" smtClean="0"/>
              <a:t>précision 15 à 20% supérieure </a:t>
            </a:r>
            <a:r>
              <a:rPr lang="fr-FR" dirty="0" smtClean="0">
                <a:solidFill>
                  <a:schemeClr val="tx1"/>
                </a:solidFill>
              </a:rPr>
              <a:t>à celle de la centaine d’autres équipes du monde entier qui participaient à la compétition</a:t>
            </a:r>
          </a:p>
          <a:p>
            <a:pPr lvl="4"/>
            <a:endParaRPr lang="fr-FR" dirty="0" smtClean="0"/>
          </a:p>
          <a:p>
            <a:pPr lvl="3"/>
            <a:r>
              <a:rPr lang="fr-FR" dirty="0" smtClean="0"/>
              <a:t>Gros investissement de la société : 30 personnes durant 5 ans !</a:t>
            </a:r>
            <a:endParaRPr lang="fr-FR"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16</a:t>
            </a:fld>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2"/>
            <a:r>
              <a:rPr lang="fr-FR" dirty="0" smtClean="0"/>
              <a:t>Novembre 2020 : dernière compétition </a:t>
            </a:r>
            <a:r>
              <a:rPr lang="fr-FR" cap="small" dirty="0" smtClean="0"/>
              <a:t>casp14</a:t>
            </a:r>
          </a:p>
          <a:p>
            <a:pPr lvl="3"/>
            <a:endParaRPr lang="fr-FR" dirty="0" smtClean="0"/>
          </a:p>
          <a:p>
            <a:pPr lvl="3"/>
            <a:r>
              <a:rPr lang="fr-FR" dirty="0" smtClean="0">
                <a:solidFill>
                  <a:schemeClr val="tx1"/>
                </a:solidFill>
              </a:rPr>
              <a:t>Leur</a:t>
            </a:r>
            <a:r>
              <a:rPr lang="fr-FR" dirty="0" smtClean="0"/>
              <a:t> programme amélioré –</a:t>
            </a:r>
            <a:r>
              <a:rPr lang="fr-FR" cap="small" dirty="0" smtClean="0"/>
              <a:t>Alphafold2-</a:t>
            </a:r>
            <a:r>
              <a:rPr lang="fr-FR" dirty="0" smtClean="0"/>
              <a:t> </a:t>
            </a:r>
            <a:r>
              <a:rPr lang="fr-FR" dirty="0" smtClean="0">
                <a:solidFill>
                  <a:schemeClr val="tx1"/>
                </a:solidFill>
              </a:rPr>
              <a:t>est parvenu à </a:t>
            </a:r>
            <a:r>
              <a:rPr lang="fr-FR" cap="small" dirty="0" smtClean="0"/>
              <a:t>prédire</a:t>
            </a:r>
            <a:r>
              <a:rPr lang="fr-FR" dirty="0" smtClean="0"/>
              <a:t> plusieurs formes </a:t>
            </a:r>
            <a:r>
              <a:rPr lang="fr-FR" dirty="0" smtClean="0">
                <a:solidFill>
                  <a:schemeClr val="tx1"/>
                </a:solidFill>
              </a:rPr>
              <a:t>de</a:t>
            </a:r>
            <a:r>
              <a:rPr lang="fr-FR" dirty="0" smtClean="0"/>
              <a:t> </a:t>
            </a:r>
            <a:r>
              <a:rPr lang="fr-FR" cap="small" dirty="0" smtClean="0"/>
              <a:t>protéines</a:t>
            </a:r>
          </a:p>
          <a:p>
            <a:pPr lvl="4"/>
            <a:endParaRPr lang="fr-FR" dirty="0" smtClean="0"/>
          </a:p>
          <a:p>
            <a:pPr lvl="4"/>
            <a:r>
              <a:rPr lang="fr-FR" dirty="0" smtClean="0"/>
              <a:t>aussi bien </a:t>
            </a:r>
            <a:r>
              <a:rPr lang="fr-FR" dirty="0" smtClean="0">
                <a:solidFill>
                  <a:schemeClr val="tx1"/>
                </a:solidFill>
              </a:rPr>
              <a:t>que ce que l’on peut </a:t>
            </a:r>
            <a:r>
              <a:rPr lang="fr-FR" dirty="0" smtClean="0"/>
              <a:t>faire expérimentalement en laboratoire </a:t>
            </a:r>
            <a:r>
              <a:rPr lang="fr-FR" dirty="0" smtClean="0">
                <a:solidFill>
                  <a:schemeClr val="tx1"/>
                </a:solidFill>
              </a:rPr>
              <a:t>lorsqu’on</a:t>
            </a:r>
            <a:r>
              <a:rPr lang="fr-FR" dirty="0" smtClean="0"/>
              <a:t> mesure la </a:t>
            </a:r>
            <a:r>
              <a:rPr lang="fr-FR" cap="small" dirty="0" smtClean="0"/>
              <a:t>forme</a:t>
            </a:r>
            <a:r>
              <a:rPr lang="fr-FR" dirty="0" smtClean="0"/>
              <a:t> </a:t>
            </a:r>
            <a:r>
              <a:rPr lang="fr-FR" dirty="0" smtClean="0">
                <a:solidFill>
                  <a:schemeClr val="tx1"/>
                </a:solidFill>
              </a:rPr>
              <a:t>d’une</a:t>
            </a:r>
            <a:r>
              <a:rPr lang="fr-FR" dirty="0" smtClean="0"/>
              <a:t> </a:t>
            </a:r>
            <a:r>
              <a:rPr lang="fr-FR" cap="small" dirty="0" smtClean="0"/>
              <a:t>protéine</a:t>
            </a:r>
            <a:r>
              <a:rPr lang="fr-FR" dirty="0" smtClean="0"/>
              <a:t> </a:t>
            </a:r>
            <a:r>
              <a:rPr lang="fr-FR" cap="small" dirty="0" smtClean="0"/>
              <a:t>existante</a:t>
            </a:r>
          </a:p>
          <a:p>
            <a:pPr lvl="4"/>
            <a:endParaRPr lang="fr-FR" dirty="0" smtClean="0"/>
          </a:p>
          <a:p>
            <a:pPr lvl="3"/>
            <a:r>
              <a:rPr lang="fr-FR" cap="small" dirty="0" smtClean="0"/>
              <a:t>Krzysztof Fidelis </a:t>
            </a:r>
            <a:r>
              <a:rPr lang="fr-FR" dirty="0" smtClean="0"/>
              <a:t>: « </a:t>
            </a:r>
            <a:r>
              <a:rPr lang="fr-FR" i="1" dirty="0" smtClean="0"/>
              <a:t>Le problème de </a:t>
            </a:r>
            <a:r>
              <a:rPr lang="fr-FR" i="1" cap="small" dirty="0" smtClean="0"/>
              <a:t>repliement</a:t>
            </a:r>
            <a:r>
              <a:rPr lang="fr-FR" i="1" dirty="0" smtClean="0"/>
              <a:t> </a:t>
            </a:r>
            <a:r>
              <a:rPr lang="fr-FR" i="1" dirty="0" smtClean="0">
                <a:solidFill>
                  <a:schemeClr val="tx1"/>
                </a:solidFill>
              </a:rPr>
              <a:t>des</a:t>
            </a:r>
            <a:r>
              <a:rPr lang="fr-FR" i="1" dirty="0" smtClean="0"/>
              <a:t> </a:t>
            </a:r>
            <a:r>
              <a:rPr lang="fr-FR" i="1" cap="small" dirty="0" smtClean="0"/>
              <a:t>protéines</a:t>
            </a:r>
            <a:r>
              <a:rPr lang="fr-FR" i="1" dirty="0" smtClean="0"/>
              <a:t> tel qu’énoncé par </a:t>
            </a:r>
            <a:r>
              <a:rPr lang="fr-FR" i="1" cap="small" dirty="0" smtClean="0"/>
              <a:t>Christian Anfinsen </a:t>
            </a:r>
            <a:r>
              <a:rPr lang="fr-FR" i="1" dirty="0" smtClean="0"/>
              <a:t>était dès lors résolu</a:t>
            </a:r>
            <a:r>
              <a:rPr lang="fr-FR" dirty="0" smtClean="0"/>
              <a:t> »</a:t>
            </a:r>
          </a:p>
          <a:p>
            <a:pPr lvl="3"/>
            <a:endParaRPr lang="fr-FR" dirty="0" smtClean="0"/>
          </a:p>
          <a:p>
            <a:pPr lvl="3"/>
            <a:r>
              <a:rPr lang="fr-FR" dirty="0" smtClean="0"/>
              <a:t>Un résultat d’autant plus étonnant </a:t>
            </a:r>
            <a:r>
              <a:rPr lang="fr-FR" dirty="0" smtClean="0">
                <a:solidFill>
                  <a:schemeClr val="tx1"/>
                </a:solidFill>
              </a:rPr>
              <a:t>que la plupart des autres équipes –universitaires- avaient aussi </a:t>
            </a:r>
            <a:r>
              <a:rPr lang="fr-FR" cap="small" dirty="0" smtClean="0"/>
              <a:t>incorporé</a:t>
            </a:r>
            <a:r>
              <a:rPr lang="fr-FR" dirty="0" smtClean="0"/>
              <a:t> </a:t>
            </a:r>
            <a:r>
              <a:rPr lang="fr-FR" dirty="0" smtClean="0">
                <a:solidFill>
                  <a:schemeClr val="tx1"/>
                </a:solidFill>
              </a:rPr>
              <a:t>de</a:t>
            </a:r>
            <a:r>
              <a:rPr lang="fr-FR" dirty="0" smtClean="0"/>
              <a:t> </a:t>
            </a:r>
            <a:r>
              <a:rPr lang="fr-FR" dirty="0" smtClean="0">
                <a:solidFill>
                  <a:schemeClr val="tx1"/>
                </a:solidFill>
              </a:rPr>
              <a:t>l’</a:t>
            </a:r>
            <a:r>
              <a:rPr lang="fr-FR" cap="small" dirty="0" smtClean="0"/>
              <a:t>apprentissage</a:t>
            </a:r>
            <a:r>
              <a:rPr lang="fr-FR" dirty="0" smtClean="0"/>
              <a:t> </a:t>
            </a:r>
            <a:r>
              <a:rPr lang="fr-FR" cap="small" dirty="0" smtClean="0"/>
              <a:t>statistique</a:t>
            </a:r>
            <a:r>
              <a:rPr lang="fr-FR" dirty="0" smtClean="0"/>
              <a:t> </a:t>
            </a:r>
            <a:r>
              <a:rPr lang="fr-FR" dirty="0" smtClean="0">
                <a:solidFill>
                  <a:schemeClr val="tx1"/>
                </a:solidFill>
              </a:rPr>
              <a:t>dans leurs </a:t>
            </a:r>
            <a:r>
              <a:rPr lang="fr-FR" dirty="0" smtClean="0"/>
              <a:t>programmes</a:t>
            </a:r>
          </a:p>
          <a:p>
            <a:pPr lvl="3"/>
            <a:endParaRPr lang="fr-FR" dirty="0" smtClean="0"/>
          </a:p>
          <a:p>
            <a:pPr lvl="2"/>
            <a:r>
              <a:rPr lang="fr-FR" dirty="0" smtClean="0"/>
              <a:t>Pour </a:t>
            </a:r>
            <a:r>
              <a:rPr lang="fr-FR" cap="small" dirty="0" smtClean="0"/>
              <a:t>Fidelis</a:t>
            </a:r>
            <a:r>
              <a:rPr lang="fr-FR" dirty="0" smtClean="0"/>
              <a:t>, ce succès fait écho à celui que les chercheurs de </a:t>
            </a:r>
            <a:r>
              <a:rPr lang="fr-FR" cap="small" dirty="0" smtClean="0"/>
              <a:t>Deepmind</a:t>
            </a:r>
            <a:r>
              <a:rPr lang="fr-FR" dirty="0" smtClean="0"/>
              <a:t> avaient obtenu en 2016</a:t>
            </a:r>
            <a:endParaRPr lang="fr-FR"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17</a:t>
            </a:fld>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5300" y="503689"/>
            <a:ext cx="8915400" cy="5953100"/>
          </a:xfrm>
        </p:spPr>
        <p:txBody>
          <a:bodyPr>
            <a:normAutofit lnSpcReduction="10000"/>
          </a:bodyPr>
          <a:lstStyle/>
          <a:p>
            <a:pPr lvl="3"/>
            <a:r>
              <a:rPr lang="fr-FR" dirty="0" smtClean="0">
                <a:solidFill>
                  <a:schemeClr val="tx1"/>
                </a:solidFill>
              </a:rPr>
              <a:t>avec le</a:t>
            </a:r>
            <a:r>
              <a:rPr lang="fr-FR" dirty="0" smtClean="0"/>
              <a:t> </a:t>
            </a:r>
            <a:r>
              <a:rPr lang="fr-FR" cap="small" dirty="0" smtClean="0"/>
              <a:t>jeu</a:t>
            </a:r>
            <a:r>
              <a:rPr lang="fr-FR" dirty="0" smtClean="0"/>
              <a:t> de </a:t>
            </a:r>
            <a:r>
              <a:rPr lang="fr-FR" cap="small" dirty="0" smtClean="0"/>
              <a:t>go</a:t>
            </a:r>
            <a:r>
              <a:rPr lang="fr-FR" dirty="0" smtClean="0"/>
              <a:t>, </a:t>
            </a:r>
            <a:r>
              <a:rPr lang="fr-FR" dirty="0" smtClean="0">
                <a:solidFill>
                  <a:schemeClr val="tx1"/>
                </a:solidFill>
              </a:rPr>
              <a:t>parvenant à créer un </a:t>
            </a:r>
            <a:r>
              <a:rPr lang="fr-FR" cap="small" dirty="0" smtClean="0"/>
              <a:t>logiciel</a:t>
            </a:r>
            <a:r>
              <a:rPr lang="fr-FR" dirty="0" smtClean="0"/>
              <a:t> imbattable par les humains</a:t>
            </a:r>
          </a:p>
          <a:p>
            <a:pPr lvl="4"/>
            <a:endParaRPr lang="fr-FR" dirty="0" smtClean="0"/>
          </a:p>
          <a:p>
            <a:pPr lvl="4"/>
            <a:r>
              <a:rPr lang="fr-FR" dirty="0" smtClean="0">
                <a:solidFill>
                  <a:schemeClr val="tx1"/>
                </a:solidFill>
              </a:rPr>
              <a:t>alors</a:t>
            </a:r>
            <a:r>
              <a:rPr lang="fr-FR" dirty="0" smtClean="0"/>
              <a:t> que l’on pensait cet objectif lointain</a:t>
            </a:r>
          </a:p>
          <a:p>
            <a:pPr lvl="4"/>
            <a:endParaRPr lang="fr-FR" dirty="0" smtClean="0"/>
          </a:p>
          <a:p>
            <a:pPr lvl="3"/>
            <a:r>
              <a:rPr lang="fr-FR" dirty="0" smtClean="0"/>
              <a:t>« </a:t>
            </a:r>
            <a:r>
              <a:rPr lang="fr-FR" i="1" dirty="0" smtClean="0"/>
              <a:t>Plusieurs </a:t>
            </a:r>
            <a:r>
              <a:rPr lang="fr-FR" i="1" cap="small" dirty="0" smtClean="0"/>
              <a:t>ingrédients</a:t>
            </a:r>
            <a:r>
              <a:rPr lang="fr-FR" i="1" dirty="0" smtClean="0"/>
              <a:t> expliquent selon moi ce succès incontestable</a:t>
            </a:r>
          </a:p>
          <a:p>
            <a:pPr lvl="4"/>
            <a:endParaRPr lang="fr-FR" i="1" dirty="0" smtClean="0"/>
          </a:p>
          <a:p>
            <a:pPr lvl="4"/>
            <a:r>
              <a:rPr lang="fr-FR" i="1" dirty="0" smtClean="0">
                <a:solidFill>
                  <a:schemeClr val="tx1"/>
                </a:solidFill>
              </a:rPr>
              <a:t>la</a:t>
            </a:r>
            <a:r>
              <a:rPr lang="fr-FR" i="1" dirty="0" smtClean="0"/>
              <a:t> disponibilité de nombreuses données </a:t>
            </a:r>
            <a:r>
              <a:rPr lang="fr-FR" i="1" dirty="0" smtClean="0">
                <a:solidFill>
                  <a:schemeClr val="tx1"/>
                </a:solidFill>
              </a:rPr>
              <a:t>de</a:t>
            </a:r>
            <a:r>
              <a:rPr lang="fr-FR" i="1" dirty="0" smtClean="0"/>
              <a:t> </a:t>
            </a:r>
            <a:r>
              <a:rPr lang="fr-FR" i="1" cap="small" dirty="0" smtClean="0"/>
              <a:t>structures</a:t>
            </a:r>
            <a:r>
              <a:rPr lang="fr-FR" i="1" dirty="0" smtClean="0"/>
              <a:t> </a:t>
            </a:r>
            <a:r>
              <a:rPr lang="fr-FR" i="1" dirty="0" smtClean="0">
                <a:solidFill>
                  <a:schemeClr val="tx1"/>
                </a:solidFill>
              </a:rPr>
              <a:t>et de </a:t>
            </a:r>
            <a:r>
              <a:rPr lang="fr-FR" i="1" cap="small" dirty="0" smtClean="0"/>
              <a:t>séquences</a:t>
            </a:r>
            <a:r>
              <a:rPr lang="fr-FR" i="1" dirty="0" smtClean="0"/>
              <a:t> </a:t>
            </a:r>
            <a:r>
              <a:rPr lang="fr-FR" i="1" cap="small" dirty="0" smtClean="0"/>
              <a:t>protéiques</a:t>
            </a:r>
            <a:r>
              <a:rPr lang="fr-FR" i="1" dirty="0" smtClean="0"/>
              <a:t> –ce qui permet d’entraîner les modèles d’apprentissage efficacement</a:t>
            </a:r>
          </a:p>
          <a:p>
            <a:pPr lvl="4"/>
            <a:endParaRPr lang="fr-FR" i="1" dirty="0" smtClean="0"/>
          </a:p>
          <a:p>
            <a:pPr lvl="4"/>
            <a:r>
              <a:rPr lang="fr-FR" i="1" dirty="0" smtClean="0">
                <a:solidFill>
                  <a:schemeClr val="tx1"/>
                </a:solidFill>
              </a:rPr>
              <a:t>une</a:t>
            </a:r>
            <a:r>
              <a:rPr lang="fr-FR" i="1" dirty="0" smtClean="0"/>
              <a:t> pu</a:t>
            </a:r>
            <a:r>
              <a:rPr lang="fr-FR" i="1" cap="small" dirty="0" smtClean="0"/>
              <a:t>i</a:t>
            </a:r>
            <a:r>
              <a:rPr lang="fr-FR" i="1" dirty="0" smtClean="0"/>
              <a:t>ssance </a:t>
            </a:r>
            <a:r>
              <a:rPr lang="fr-FR" i="1" dirty="0" smtClean="0">
                <a:solidFill>
                  <a:schemeClr val="tx1"/>
                </a:solidFill>
              </a:rPr>
              <a:t>de</a:t>
            </a:r>
            <a:r>
              <a:rPr lang="fr-FR" i="1" dirty="0" smtClean="0"/>
              <a:t> </a:t>
            </a:r>
            <a:r>
              <a:rPr lang="fr-FR" i="1" cap="small" dirty="0" smtClean="0"/>
              <a:t>calcul</a:t>
            </a:r>
            <a:r>
              <a:rPr lang="fr-FR" i="1" dirty="0" smtClean="0"/>
              <a:t> importante, qui n’est pas facilement accessible par des laboratoires académiques</a:t>
            </a:r>
          </a:p>
          <a:p>
            <a:pPr lvl="4"/>
            <a:endParaRPr lang="fr-FR" i="1" dirty="0" smtClean="0"/>
          </a:p>
          <a:p>
            <a:pPr lvl="4"/>
            <a:r>
              <a:rPr lang="fr-FR" i="1" dirty="0" smtClean="0"/>
              <a:t>et des </a:t>
            </a:r>
            <a:r>
              <a:rPr lang="fr-FR" i="1" cap="small" dirty="0" smtClean="0"/>
              <a:t>collaborations</a:t>
            </a:r>
            <a:r>
              <a:rPr lang="fr-FR" i="1" dirty="0" smtClean="0"/>
              <a:t> avec les meilleurs chercheurs »</a:t>
            </a:r>
          </a:p>
          <a:p>
            <a:pPr lvl="4"/>
            <a:endParaRPr lang="fr-FR" dirty="0" smtClean="0"/>
          </a:p>
          <a:p>
            <a:pPr lvl="3"/>
            <a:r>
              <a:rPr lang="fr-FR" dirty="0" smtClean="0"/>
              <a:t>« </a:t>
            </a:r>
            <a:r>
              <a:rPr lang="fr-FR" i="1" dirty="0" smtClean="0"/>
              <a:t>La question est aussi de bien </a:t>
            </a:r>
            <a:r>
              <a:rPr lang="fr-FR" i="1" cap="small" dirty="0" smtClean="0"/>
              <a:t>comprendre</a:t>
            </a:r>
            <a:r>
              <a:rPr lang="fr-FR" i="1" dirty="0" smtClean="0"/>
              <a:t> ce qui, avec l’apprentissage automatique, nous permet d’aboutir à des résultats aussi bons</a:t>
            </a:r>
            <a:r>
              <a:rPr lang="fr-FR" dirty="0" smtClean="0"/>
              <a:t> »</a:t>
            </a:r>
            <a:endParaRPr lang="fr-FR"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18</a:t>
            </a:fld>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5300" y="382385"/>
            <a:ext cx="8915400" cy="6270341"/>
          </a:xfrm>
        </p:spPr>
        <p:txBody>
          <a:bodyPr>
            <a:normAutofit/>
          </a:bodyPr>
          <a:lstStyle/>
          <a:p>
            <a:pPr lvl="3"/>
            <a:r>
              <a:rPr lang="fr-FR" dirty="0" smtClean="0"/>
              <a:t>« </a:t>
            </a:r>
            <a:r>
              <a:rPr lang="fr-FR" i="1" dirty="0" smtClean="0"/>
              <a:t>Nous pouvons alors appliquer ce type de </a:t>
            </a:r>
            <a:r>
              <a:rPr lang="fr-FR" i="1" cap="small" dirty="0" smtClean="0"/>
              <a:t>compréhension</a:t>
            </a:r>
            <a:r>
              <a:rPr lang="fr-FR" i="1" dirty="0" smtClean="0"/>
              <a:t> avec la physique que nous connaissons, pour parvenir, j’en suis persuadé, à résoudre le problème de </a:t>
            </a:r>
            <a:r>
              <a:rPr lang="fr-FR" i="1" cap="small" dirty="0" smtClean="0"/>
              <a:t>repliement</a:t>
            </a:r>
            <a:r>
              <a:rPr lang="fr-FR" i="1" dirty="0" smtClean="0"/>
              <a:t> des </a:t>
            </a:r>
            <a:r>
              <a:rPr lang="fr-FR" i="1" cap="small" dirty="0" smtClean="0"/>
              <a:t>protéines</a:t>
            </a:r>
            <a:r>
              <a:rPr lang="fr-FR" i="1" dirty="0" smtClean="0"/>
              <a:t> sur un </a:t>
            </a:r>
            <a:r>
              <a:rPr lang="fr-FR" i="1" cap="small" dirty="0" smtClean="0"/>
              <a:t>ordinateur</a:t>
            </a:r>
            <a:r>
              <a:rPr lang="fr-FR" i="1" dirty="0" smtClean="0"/>
              <a:t> standard, autrement dit avec une </a:t>
            </a:r>
            <a:r>
              <a:rPr lang="fr-FR" i="1" cap="small" dirty="0" smtClean="0"/>
              <a:t>faible puissance </a:t>
            </a:r>
            <a:r>
              <a:rPr lang="fr-FR" i="1" dirty="0" smtClean="0"/>
              <a:t>de </a:t>
            </a:r>
            <a:r>
              <a:rPr lang="fr-FR" i="1" cap="small" dirty="0" smtClean="0"/>
              <a:t>calcul</a:t>
            </a:r>
            <a:r>
              <a:rPr lang="fr-FR" dirty="0" smtClean="0"/>
              <a:t> »</a:t>
            </a:r>
          </a:p>
          <a:p>
            <a:pPr lvl="2"/>
            <a:endParaRPr lang="fr-FR" dirty="0" smtClean="0"/>
          </a:p>
          <a:p>
            <a:pPr lvl="2"/>
            <a:endParaRPr lang="fr-FR" dirty="0" smtClean="0"/>
          </a:p>
          <a:p>
            <a:r>
              <a:rPr lang="fr-FR" dirty="0" smtClean="0"/>
              <a:t>Des </a:t>
            </a:r>
            <a:r>
              <a:rPr lang="fr-FR" cap="small" dirty="0" smtClean="0"/>
              <a:t>résultats prometteurs </a:t>
            </a:r>
            <a:r>
              <a:rPr lang="fr-FR" dirty="0" smtClean="0"/>
              <a:t>pour la </a:t>
            </a:r>
            <a:r>
              <a:rPr lang="fr-FR" cap="small" dirty="0" smtClean="0"/>
              <a:t>biologie</a:t>
            </a:r>
            <a:r>
              <a:rPr lang="fr-FR" dirty="0" smtClean="0"/>
              <a:t> et la </a:t>
            </a:r>
            <a:r>
              <a:rPr lang="fr-FR" cap="small" dirty="0" smtClean="0"/>
              <a:t>recherche médicale</a:t>
            </a:r>
          </a:p>
          <a:p>
            <a:pPr lvl="1"/>
            <a:endParaRPr lang="fr-FR" dirty="0" smtClean="0"/>
          </a:p>
          <a:p>
            <a:pPr lvl="1"/>
            <a:r>
              <a:rPr lang="fr-FR" dirty="0" smtClean="0">
                <a:solidFill>
                  <a:schemeClr val="tx1"/>
                </a:solidFill>
              </a:rPr>
              <a:t>Sur le </a:t>
            </a:r>
            <a:r>
              <a:rPr lang="fr-FR" dirty="0" smtClean="0"/>
              <a:t>plan fondamental, </a:t>
            </a:r>
            <a:r>
              <a:rPr lang="fr-FR" dirty="0" smtClean="0">
                <a:solidFill>
                  <a:schemeClr val="tx1"/>
                </a:solidFill>
              </a:rPr>
              <a:t>les chercheurs de </a:t>
            </a:r>
            <a:r>
              <a:rPr lang="fr-FR" cap="small" dirty="0" smtClean="0"/>
              <a:t>Deepmind</a:t>
            </a:r>
            <a:r>
              <a:rPr lang="fr-FR" dirty="0" smtClean="0"/>
              <a:t> </a:t>
            </a:r>
            <a:r>
              <a:rPr lang="fr-FR" dirty="0" smtClean="0">
                <a:solidFill>
                  <a:schemeClr val="tx1"/>
                </a:solidFill>
              </a:rPr>
              <a:t>considèrent cette </a:t>
            </a:r>
            <a:r>
              <a:rPr lang="fr-FR" cap="small" dirty="0" smtClean="0"/>
              <a:t>recherche</a:t>
            </a:r>
          </a:p>
          <a:p>
            <a:pPr lvl="2"/>
            <a:endParaRPr lang="fr-FR" dirty="0" smtClean="0"/>
          </a:p>
          <a:p>
            <a:pPr lvl="2"/>
            <a:r>
              <a:rPr lang="fr-FR" dirty="0" smtClean="0">
                <a:solidFill>
                  <a:schemeClr val="tx1"/>
                </a:solidFill>
              </a:rPr>
              <a:t>comme un </a:t>
            </a:r>
            <a:r>
              <a:rPr lang="fr-FR" cap="small" dirty="0" smtClean="0"/>
              <a:t>tremplin</a:t>
            </a:r>
            <a:r>
              <a:rPr lang="fr-FR" dirty="0" smtClean="0"/>
              <a:t> </a:t>
            </a:r>
            <a:r>
              <a:rPr lang="fr-FR" dirty="0" smtClean="0">
                <a:solidFill>
                  <a:schemeClr val="tx1"/>
                </a:solidFill>
              </a:rPr>
              <a:t>vers</a:t>
            </a:r>
            <a:r>
              <a:rPr lang="fr-FR" dirty="0" smtClean="0"/>
              <a:t> </a:t>
            </a:r>
            <a:r>
              <a:rPr lang="fr-FR" dirty="0" smtClean="0">
                <a:solidFill>
                  <a:schemeClr val="tx1"/>
                </a:solidFill>
              </a:rPr>
              <a:t>l’</a:t>
            </a:r>
            <a:r>
              <a:rPr lang="fr-FR" dirty="0" smtClean="0"/>
              <a:t>attaque d’autres problèmes complexes</a:t>
            </a:r>
          </a:p>
          <a:p>
            <a:pPr lvl="3"/>
            <a:endParaRPr lang="fr-FR" dirty="0" smtClean="0"/>
          </a:p>
          <a:p>
            <a:pPr lvl="3"/>
            <a:r>
              <a:rPr lang="fr-FR" dirty="0" smtClean="0">
                <a:solidFill>
                  <a:schemeClr val="tx1"/>
                </a:solidFill>
              </a:rPr>
              <a:t>tels les </a:t>
            </a:r>
            <a:r>
              <a:rPr lang="fr-FR" cap="small" dirty="0" smtClean="0"/>
              <a:t>interactions</a:t>
            </a:r>
            <a:r>
              <a:rPr lang="fr-FR" dirty="0" smtClean="0"/>
              <a:t> </a:t>
            </a:r>
            <a:r>
              <a:rPr lang="fr-FR" dirty="0" smtClean="0">
                <a:solidFill>
                  <a:schemeClr val="tx1"/>
                </a:solidFill>
              </a:rPr>
              <a:t>entre</a:t>
            </a:r>
            <a:r>
              <a:rPr lang="fr-FR" dirty="0" smtClean="0"/>
              <a:t> </a:t>
            </a:r>
            <a:r>
              <a:rPr lang="fr-FR" dirty="0" smtClean="0">
                <a:solidFill>
                  <a:schemeClr val="tx1"/>
                </a:solidFill>
              </a:rPr>
              <a:t>l’</a:t>
            </a:r>
            <a:r>
              <a:rPr lang="fr-FR" cap="small" dirty="0" smtClean="0"/>
              <a:t>arn</a:t>
            </a:r>
            <a:r>
              <a:rPr lang="fr-FR" dirty="0" smtClean="0"/>
              <a:t> </a:t>
            </a:r>
            <a:r>
              <a:rPr lang="fr-FR" dirty="0" smtClean="0">
                <a:solidFill>
                  <a:schemeClr val="tx1"/>
                </a:solidFill>
              </a:rPr>
              <a:t>et</a:t>
            </a:r>
            <a:r>
              <a:rPr lang="fr-FR" dirty="0" smtClean="0"/>
              <a:t> </a:t>
            </a:r>
            <a:r>
              <a:rPr lang="fr-FR" dirty="0" smtClean="0">
                <a:solidFill>
                  <a:schemeClr val="tx1"/>
                </a:solidFill>
              </a:rPr>
              <a:t>l’</a:t>
            </a:r>
            <a:r>
              <a:rPr lang="fr-FR" cap="small" dirty="0" smtClean="0"/>
              <a:t>adn</a:t>
            </a:r>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19</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2000"/>
                                        <p:tgtEl>
                                          <p:spTgt spid="2">
                                            <p:txEl>
                                              <p:pRg st="3" end="3"/>
                                            </p:txEl>
                                          </p:spTgt>
                                        </p:tgtEl>
                                      </p:cBhvr>
                                    </p:animEffect>
                                    <p:anim calcmode="lin" valueType="num">
                                      <p:cBhvr>
                                        <p:cTn id="14"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2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2000"/>
                                        <p:tgtEl>
                                          <p:spTgt spid="2">
                                            <p:txEl>
                                              <p:pRg st="5" end="5"/>
                                            </p:txEl>
                                          </p:spTgt>
                                        </p:tgtEl>
                                      </p:cBhvr>
                                    </p:animEffect>
                                    <p:anim calcmode="lin" valueType="num">
                                      <p:cBhvr>
                                        <p:cTn id="21"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2" dur="2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p:cTn id="27" dur="2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28" dur="2000" fill="hold"/>
                                        <p:tgtEl>
                                          <p:spTgt spid="2">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 calcmode="lin" valueType="num">
                                      <p:cBhvr>
                                        <p:cTn id="33" dur="2000" fill="hold"/>
                                        <p:tgtEl>
                                          <p:spTgt spid="2">
                                            <p:txEl>
                                              <p:pRg st="9" end="9"/>
                                            </p:txEl>
                                          </p:spTgt>
                                        </p:tgtEl>
                                        <p:attrNameLst>
                                          <p:attrName>ppt_w</p:attrName>
                                        </p:attrNameLst>
                                      </p:cBhvr>
                                      <p:tavLst>
                                        <p:tav tm="0">
                                          <p:val>
                                            <p:strVal val="#ppt_w+.3"/>
                                          </p:val>
                                        </p:tav>
                                        <p:tav tm="100000">
                                          <p:val>
                                            <p:strVal val="#ppt_w"/>
                                          </p:val>
                                        </p:tav>
                                      </p:tavLst>
                                    </p:anim>
                                    <p:anim calcmode="lin" valueType="num">
                                      <p:cBhvr>
                                        <p:cTn id="34" dur="2000" fill="hold"/>
                                        <p:tgtEl>
                                          <p:spTgt spid="2">
                                            <p:txEl>
                                              <p:pRg st="9" end="9"/>
                                            </p:txEl>
                                          </p:spTgt>
                                        </p:tgtEl>
                                        <p:attrNameLst>
                                          <p:attrName>ppt_h</p:attrName>
                                        </p:attrNameLst>
                                      </p:cBhvr>
                                      <p:tavLst>
                                        <p:tav tm="0">
                                          <p:val>
                                            <p:strVal val="#ppt_h"/>
                                          </p:val>
                                        </p:tav>
                                        <p:tav tm="100000">
                                          <p:val>
                                            <p:strVal val="#ppt_h"/>
                                          </p:val>
                                        </p:tav>
                                      </p:tavLst>
                                    </p:anim>
                                    <p:animEffect transition="in" filter="fade">
                                      <p:cBhvr>
                                        <p:cTn id="35"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t>Le visage de la </a:t>
            </a:r>
            <a:r>
              <a:rPr lang="fr-FR" cap="small" dirty="0" smtClean="0"/>
              <a:t>biologie computationnelle </a:t>
            </a:r>
            <a:r>
              <a:rPr lang="fr-FR" dirty="0" smtClean="0"/>
              <a:t>n’est plus le même depuis l’avènement du programme </a:t>
            </a:r>
            <a:r>
              <a:rPr lang="fr-FR" cap="small" dirty="0" smtClean="0"/>
              <a:t>Alphafold2</a:t>
            </a:r>
          </a:p>
          <a:p>
            <a:endParaRPr lang="fr-FR" dirty="0" smtClean="0"/>
          </a:p>
          <a:p>
            <a:pPr>
              <a:tabLst>
                <a:tab pos="6102350" algn="l"/>
              </a:tabLst>
            </a:pPr>
            <a:r>
              <a:rPr lang="fr-FR" dirty="0" smtClean="0"/>
              <a:t>Publié fin juillet 2021 dans la revue </a:t>
            </a:r>
            <a:r>
              <a:rPr lang="fr-FR" i="1" dirty="0" smtClean="0"/>
              <a:t>Nature</a:t>
            </a:r>
            <a:r>
              <a:rPr lang="fr-FR" dirty="0" smtClean="0"/>
              <a:t>, l’article décrivant cette avancée spectaculaire des chercheurs de </a:t>
            </a:r>
            <a:r>
              <a:rPr lang="fr-FR" cap="small" dirty="0" smtClean="0"/>
              <a:t>Deepmind</a:t>
            </a:r>
            <a:r>
              <a:rPr lang="fr-FR" dirty="0" smtClean="0"/>
              <a:t> (filiale d’</a:t>
            </a:r>
            <a:r>
              <a:rPr lang="fr-FR" cap="small" dirty="0" smtClean="0"/>
              <a:t>Alphabet</a:t>
            </a:r>
            <a:r>
              <a:rPr lang="fr-FR" dirty="0" smtClean="0"/>
              <a:t>, maison-mère de </a:t>
            </a:r>
            <a:r>
              <a:rPr lang="fr-FR" cap="small" dirty="0" smtClean="0"/>
              <a:t>Google</a:t>
            </a:r>
            <a:r>
              <a:rPr lang="fr-FR" dirty="0" smtClean="0"/>
              <a:t> dédiée à l’intelligence artificielle IA)</a:t>
            </a:r>
          </a:p>
          <a:p>
            <a:pPr lvl="1">
              <a:tabLst>
                <a:tab pos="6102350" algn="l"/>
              </a:tabLst>
            </a:pPr>
            <a:endParaRPr lang="fr-FR" dirty="0" smtClean="0"/>
          </a:p>
          <a:p>
            <a:pPr lvl="1">
              <a:tabLst>
                <a:tab pos="6102350" algn="l"/>
              </a:tabLst>
            </a:pPr>
            <a:r>
              <a:rPr lang="fr-FR" dirty="0" smtClean="0">
                <a:solidFill>
                  <a:schemeClr val="tx1"/>
                </a:solidFill>
              </a:rPr>
              <a:t>a beaucoup été </a:t>
            </a:r>
            <a:r>
              <a:rPr lang="fr-FR" dirty="0" smtClean="0"/>
              <a:t>commenté</a:t>
            </a:r>
          </a:p>
          <a:p>
            <a:endParaRPr lang="fr-FR" dirty="0" smtClean="0"/>
          </a:p>
          <a:p>
            <a:endParaRPr lang="fr-FR" dirty="0" smtClean="0"/>
          </a:p>
        </p:txBody>
      </p:sp>
      <p:sp>
        <p:nvSpPr>
          <p:cNvPr id="2" name="Espace réservé du numéro de diapositive 1"/>
          <p:cNvSpPr>
            <a:spLocks noGrp="1"/>
          </p:cNvSpPr>
          <p:nvPr>
            <p:ph type="sldNum" sz="quarter" idx="4"/>
          </p:nvPr>
        </p:nvSpPr>
        <p:spPr/>
        <p:txBody>
          <a:bodyPr/>
          <a:lstStyle/>
          <a:p>
            <a:fld id="{D9596E87-B084-49D4-B6ED-50ED00C4E442}" type="slidenum">
              <a:rPr lang="fr-FR" smtClean="0"/>
              <a:pPr/>
              <a:t>2</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anim calcmode="lin" valueType="num">
                                      <p:cBhvr>
                                        <p:cTn id="2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5300" y="382386"/>
            <a:ext cx="8915400" cy="6195696"/>
          </a:xfrm>
        </p:spPr>
        <p:txBody>
          <a:bodyPr>
            <a:normAutofit/>
          </a:bodyPr>
          <a:lstStyle/>
          <a:p>
            <a:pPr lvl="1"/>
            <a:r>
              <a:rPr lang="fr-FR" dirty="0" smtClean="0">
                <a:solidFill>
                  <a:schemeClr val="tx1"/>
                </a:solidFill>
              </a:rPr>
              <a:t>L’</a:t>
            </a:r>
            <a:r>
              <a:rPr lang="fr-FR" cap="small" dirty="0" smtClean="0"/>
              <a:t>objectif</a:t>
            </a:r>
            <a:r>
              <a:rPr lang="fr-FR" dirty="0" smtClean="0"/>
              <a:t> </a:t>
            </a:r>
            <a:r>
              <a:rPr lang="fr-FR" cap="small" dirty="0" smtClean="0"/>
              <a:t>ultime</a:t>
            </a:r>
            <a:r>
              <a:rPr lang="fr-FR" dirty="0" smtClean="0"/>
              <a:t> </a:t>
            </a:r>
            <a:r>
              <a:rPr lang="fr-FR" dirty="0" smtClean="0">
                <a:solidFill>
                  <a:schemeClr val="tx1"/>
                </a:solidFill>
              </a:rPr>
              <a:t>reste toutefois la </a:t>
            </a:r>
            <a:r>
              <a:rPr lang="fr-FR" cap="small" dirty="0" smtClean="0"/>
              <a:t>conception</a:t>
            </a:r>
            <a:r>
              <a:rPr lang="fr-FR" dirty="0" smtClean="0"/>
              <a:t> </a:t>
            </a:r>
            <a:r>
              <a:rPr lang="fr-FR" dirty="0" smtClean="0">
                <a:solidFill>
                  <a:schemeClr val="tx1"/>
                </a:solidFill>
              </a:rPr>
              <a:t>de</a:t>
            </a:r>
            <a:r>
              <a:rPr lang="fr-FR" dirty="0" smtClean="0"/>
              <a:t> </a:t>
            </a:r>
            <a:r>
              <a:rPr lang="fr-FR" cap="small" dirty="0" smtClean="0"/>
              <a:t>nouvelles</a:t>
            </a:r>
            <a:r>
              <a:rPr lang="fr-FR" dirty="0" smtClean="0"/>
              <a:t> </a:t>
            </a:r>
            <a:r>
              <a:rPr lang="fr-FR" cap="small" dirty="0" smtClean="0"/>
              <a:t>protéines</a:t>
            </a:r>
            <a:r>
              <a:rPr lang="fr-FR" dirty="0" smtClean="0"/>
              <a:t> </a:t>
            </a:r>
            <a:r>
              <a:rPr lang="fr-FR" dirty="0" smtClean="0">
                <a:solidFill>
                  <a:schemeClr val="tx1"/>
                </a:solidFill>
              </a:rPr>
              <a:t>avec des </a:t>
            </a:r>
            <a:r>
              <a:rPr lang="fr-FR" cap="small" dirty="0" smtClean="0"/>
              <a:t>fonctions</a:t>
            </a:r>
            <a:r>
              <a:rPr lang="fr-FR" dirty="0" smtClean="0"/>
              <a:t> sur mesure</a:t>
            </a:r>
          </a:p>
          <a:p>
            <a:pPr lvl="2"/>
            <a:endParaRPr lang="fr-FR" dirty="0" smtClean="0"/>
          </a:p>
          <a:p>
            <a:pPr lvl="2"/>
            <a:r>
              <a:rPr lang="fr-FR" cap="small" dirty="0" smtClean="0"/>
              <a:t>Krzysztof Fidelis </a:t>
            </a:r>
            <a:r>
              <a:rPr lang="fr-FR" dirty="0" smtClean="0"/>
              <a:t>: « </a:t>
            </a:r>
            <a:r>
              <a:rPr lang="fr-FR" i="1" dirty="0" smtClean="0"/>
              <a:t>Avec la combinatoire en jeu -des protéines de 300 résidus de long choisis parmi les 20 acides aminés- le champ des possibles est immense pour la </a:t>
            </a:r>
            <a:r>
              <a:rPr lang="fr-FR" i="1" cap="small" dirty="0" smtClean="0"/>
              <a:t>conception</a:t>
            </a:r>
            <a:r>
              <a:rPr lang="fr-FR" i="1" dirty="0" smtClean="0"/>
              <a:t> de </a:t>
            </a:r>
            <a:r>
              <a:rPr lang="fr-FR" i="1" cap="small" dirty="0" smtClean="0"/>
              <a:t>protéines</a:t>
            </a:r>
            <a:r>
              <a:rPr lang="fr-FR" i="1" dirty="0" smtClean="0"/>
              <a:t> </a:t>
            </a:r>
            <a:r>
              <a:rPr lang="fr-FR" i="1" cap="small" dirty="0" smtClean="0"/>
              <a:t>artificielles</a:t>
            </a:r>
            <a:r>
              <a:rPr lang="fr-FR" i="1" dirty="0" smtClean="0"/>
              <a:t>. Il y a un grand nombre de séquences que la </a:t>
            </a:r>
            <a:r>
              <a:rPr lang="fr-FR" i="1" cap="small" dirty="0" smtClean="0"/>
              <a:t>nature</a:t>
            </a:r>
            <a:r>
              <a:rPr lang="fr-FR" i="1" dirty="0" smtClean="0"/>
              <a:t> n’a pas explorées</a:t>
            </a:r>
            <a:r>
              <a:rPr lang="fr-FR" dirty="0" smtClean="0"/>
              <a:t> »</a:t>
            </a:r>
          </a:p>
          <a:p>
            <a:pPr lvl="2"/>
            <a:endParaRPr lang="fr-FR" dirty="0" smtClean="0"/>
          </a:p>
          <a:p>
            <a:pPr lvl="1"/>
            <a:r>
              <a:rPr lang="fr-FR" dirty="0" smtClean="0"/>
              <a:t>En attendant, depuis juillet 2021, des centaines de millions d’utilisateurs ont visité </a:t>
            </a:r>
          </a:p>
          <a:p>
            <a:pPr lvl="2"/>
            <a:endParaRPr lang="fr-FR" dirty="0" smtClean="0"/>
          </a:p>
          <a:p>
            <a:pPr lvl="2"/>
            <a:r>
              <a:rPr lang="fr-FR" dirty="0" smtClean="0">
                <a:solidFill>
                  <a:schemeClr val="tx1"/>
                </a:solidFill>
              </a:rPr>
              <a:t>la</a:t>
            </a:r>
            <a:r>
              <a:rPr lang="fr-FR" dirty="0" smtClean="0"/>
              <a:t> </a:t>
            </a:r>
            <a:r>
              <a:rPr lang="fr-FR" cap="small" dirty="0" smtClean="0"/>
              <a:t>base</a:t>
            </a:r>
            <a:r>
              <a:rPr lang="fr-FR" dirty="0" smtClean="0"/>
              <a:t> </a:t>
            </a:r>
            <a:r>
              <a:rPr lang="fr-FR" dirty="0" smtClean="0">
                <a:solidFill>
                  <a:schemeClr val="tx1"/>
                </a:solidFill>
              </a:rPr>
              <a:t>de</a:t>
            </a:r>
            <a:r>
              <a:rPr lang="fr-FR" dirty="0" smtClean="0"/>
              <a:t> </a:t>
            </a:r>
            <a:r>
              <a:rPr lang="fr-FR" cap="small" dirty="0" smtClean="0"/>
              <a:t>données</a:t>
            </a:r>
            <a:r>
              <a:rPr lang="fr-FR" dirty="0" smtClean="0"/>
              <a:t> de </a:t>
            </a:r>
            <a:r>
              <a:rPr lang="fr-FR" cap="small" dirty="0" smtClean="0"/>
              <a:t>protéines</a:t>
            </a:r>
            <a:r>
              <a:rPr lang="fr-FR" dirty="0" smtClean="0"/>
              <a:t> </a:t>
            </a:r>
            <a:r>
              <a:rPr lang="fr-FR" cap="small" dirty="0" smtClean="0"/>
              <a:t>Alphafold</a:t>
            </a:r>
            <a:r>
              <a:rPr lang="fr-FR" dirty="0" smtClean="0"/>
              <a:t> </a:t>
            </a:r>
            <a:r>
              <a:rPr lang="fr-FR" dirty="0" smtClean="0">
                <a:solidFill>
                  <a:schemeClr val="tx1"/>
                </a:solidFill>
              </a:rPr>
              <a:t>mise à disposition par </a:t>
            </a:r>
            <a:r>
              <a:rPr lang="fr-FR" cap="small" dirty="0" smtClean="0"/>
              <a:t>Deepmind</a:t>
            </a:r>
          </a:p>
          <a:p>
            <a:pPr lvl="2"/>
            <a:endParaRPr lang="fr-FR" dirty="0" smtClean="0"/>
          </a:p>
          <a:p>
            <a:pPr lvl="2"/>
            <a:r>
              <a:rPr lang="fr-FR" dirty="0" smtClean="0"/>
              <a:t>Parmi les résultats prometteurs déjà publiés </a:t>
            </a:r>
            <a:r>
              <a:rPr lang="fr-FR" dirty="0" smtClean="0">
                <a:solidFill>
                  <a:schemeClr val="tx1"/>
                </a:solidFill>
              </a:rPr>
              <a:t>par les </a:t>
            </a:r>
            <a:r>
              <a:rPr lang="fr-FR" dirty="0" smtClean="0"/>
              <a:t>groupes universitaires</a:t>
            </a:r>
            <a:endParaRPr lang="fr-FR"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20</a:t>
            </a:fld>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3"/>
            <a:r>
              <a:rPr lang="fr-FR" dirty="0" smtClean="0">
                <a:solidFill>
                  <a:schemeClr val="tx1"/>
                </a:solidFill>
              </a:rPr>
              <a:t>Étude de l’</a:t>
            </a:r>
            <a:r>
              <a:rPr lang="fr-FR" cap="small" dirty="0" smtClean="0"/>
              <a:t>antibiorésistance</a:t>
            </a:r>
            <a:r>
              <a:rPr lang="fr-FR" dirty="0" smtClean="0"/>
              <a:t> </a:t>
            </a:r>
            <a:r>
              <a:rPr lang="fr-FR" dirty="0" smtClean="0">
                <a:solidFill>
                  <a:schemeClr val="tx1"/>
                </a:solidFill>
              </a:rPr>
              <a:t>ou la </a:t>
            </a:r>
            <a:r>
              <a:rPr lang="fr-FR" dirty="0" smtClean="0"/>
              <a:t>compréhension </a:t>
            </a:r>
            <a:r>
              <a:rPr lang="fr-FR" dirty="0" smtClean="0">
                <a:solidFill>
                  <a:schemeClr val="tx1"/>
                </a:solidFill>
              </a:rPr>
              <a:t>de la </a:t>
            </a:r>
            <a:r>
              <a:rPr lang="fr-FR" cap="small" dirty="0" smtClean="0"/>
              <a:t>biologie</a:t>
            </a:r>
            <a:r>
              <a:rPr lang="fr-FR" dirty="0" smtClean="0"/>
              <a:t> </a:t>
            </a:r>
            <a:r>
              <a:rPr lang="fr-FR" dirty="0" smtClean="0">
                <a:solidFill>
                  <a:schemeClr val="tx1"/>
                </a:solidFill>
              </a:rPr>
              <a:t>du</a:t>
            </a:r>
            <a:r>
              <a:rPr lang="fr-FR" dirty="0" smtClean="0"/>
              <a:t> </a:t>
            </a:r>
            <a:r>
              <a:rPr lang="fr-FR" cap="small" dirty="0" smtClean="0"/>
              <a:t>sras-c</a:t>
            </a:r>
            <a:r>
              <a:rPr lang="fr-FR" dirty="0" smtClean="0"/>
              <a:t>o</a:t>
            </a:r>
            <a:r>
              <a:rPr lang="fr-FR" cap="small" dirty="0" smtClean="0"/>
              <a:t>v2</a:t>
            </a:r>
            <a:r>
              <a:rPr lang="fr-FR" dirty="0" smtClean="0"/>
              <a:t> (Covid19)</a:t>
            </a:r>
          </a:p>
          <a:p>
            <a:pPr lvl="3"/>
            <a:endParaRPr lang="fr-FR" dirty="0" smtClean="0"/>
          </a:p>
          <a:p>
            <a:pPr lvl="2"/>
            <a:r>
              <a:rPr lang="fr-FR" dirty="0" smtClean="0">
                <a:solidFill>
                  <a:schemeClr val="tx1"/>
                </a:solidFill>
              </a:rPr>
              <a:t>et</a:t>
            </a:r>
            <a:r>
              <a:rPr lang="fr-FR" dirty="0" smtClean="0"/>
              <a:t> </a:t>
            </a:r>
            <a:r>
              <a:rPr lang="fr-FR" cap="small" dirty="0" smtClean="0"/>
              <a:t>Deepmind</a:t>
            </a:r>
            <a:r>
              <a:rPr lang="fr-FR" dirty="0" smtClean="0"/>
              <a:t> projette d’ajouter 100 millions de structures de </a:t>
            </a:r>
            <a:r>
              <a:rPr lang="fr-FR" cap="small" dirty="0" smtClean="0"/>
              <a:t>protéines</a:t>
            </a:r>
            <a:r>
              <a:rPr lang="fr-FR" dirty="0" smtClean="0"/>
              <a:t> </a:t>
            </a:r>
            <a:r>
              <a:rPr lang="fr-FR" dirty="0" smtClean="0">
                <a:solidFill>
                  <a:schemeClr val="tx1"/>
                </a:solidFill>
              </a:rPr>
              <a:t>dans la </a:t>
            </a:r>
            <a:r>
              <a:rPr lang="fr-FR" dirty="0" smtClean="0"/>
              <a:t>base </a:t>
            </a:r>
            <a:r>
              <a:rPr lang="fr-FR" dirty="0" smtClean="0">
                <a:solidFill>
                  <a:schemeClr val="tx1"/>
                </a:solidFill>
              </a:rPr>
              <a:t>de</a:t>
            </a:r>
            <a:r>
              <a:rPr lang="fr-FR" dirty="0" smtClean="0"/>
              <a:t> données ouvertes </a:t>
            </a:r>
            <a:r>
              <a:rPr lang="fr-FR" dirty="0" smtClean="0">
                <a:solidFill>
                  <a:schemeClr val="tx1"/>
                </a:solidFill>
              </a:rPr>
              <a:t>à la communauté</a:t>
            </a:r>
          </a:p>
          <a:p>
            <a:pPr lvl="2"/>
            <a:endParaRPr lang="fr-FR" dirty="0" smtClean="0"/>
          </a:p>
          <a:p>
            <a:pPr lvl="1"/>
            <a:r>
              <a:rPr lang="fr-FR" dirty="0" smtClean="0"/>
              <a:t>En outre, l’</a:t>
            </a:r>
            <a:r>
              <a:rPr lang="fr-FR" cap="small" dirty="0" smtClean="0"/>
              <a:t>embl</a:t>
            </a:r>
            <a:r>
              <a:rPr lang="fr-FR" dirty="0" smtClean="0"/>
              <a:t> (Laboratoire européen de biologie moléculaire) </a:t>
            </a:r>
            <a:r>
              <a:rPr lang="fr-FR" dirty="0" smtClean="0">
                <a:solidFill>
                  <a:schemeClr val="tx1"/>
                </a:solidFill>
              </a:rPr>
              <a:t>s’est associé à </a:t>
            </a:r>
            <a:r>
              <a:rPr lang="fr-FR" cap="small" dirty="0" smtClean="0"/>
              <a:t>Deepmind</a:t>
            </a:r>
          </a:p>
          <a:p>
            <a:pPr lvl="2"/>
            <a:endParaRPr lang="fr-FR" dirty="0" smtClean="0"/>
          </a:p>
          <a:p>
            <a:pPr lvl="2"/>
            <a:r>
              <a:rPr lang="fr-FR" dirty="0" smtClean="0">
                <a:solidFill>
                  <a:schemeClr val="tx1"/>
                </a:solidFill>
              </a:rPr>
              <a:t>pour</a:t>
            </a:r>
            <a:r>
              <a:rPr lang="fr-FR" dirty="0" smtClean="0"/>
              <a:t> créer </a:t>
            </a:r>
            <a:r>
              <a:rPr lang="fr-FR" dirty="0" smtClean="0">
                <a:solidFill>
                  <a:schemeClr val="tx1"/>
                </a:solidFill>
              </a:rPr>
              <a:t>une</a:t>
            </a:r>
            <a:r>
              <a:rPr lang="fr-FR" dirty="0" smtClean="0"/>
              <a:t> base de données </a:t>
            </a:r>
            <a:r>
              <a:rPr lang="fr-FR" dirty="0" smtClean="0">
                <a:solidFill>
                  <a:schemeClr val="tx1"/>
                </a:solidFill>
              </a:rPr>
              <a:t>à</a:t>
            </a:r>
            <a:r>
              <a:rPr lang="fr-FR" dirty="0" smtClean="0"/>
              <a:t> accès libre </a:t>
            </a:r>
            <a:r>
              <a:rPr lang="fr-FR" dirty="0" smtClean="0">
                <a:solidFill>
                  <a:schemeClr val="tx1"/>
                </a:solidFill>
              </a:rPr>
              <a:t>qui contient déjà plus de </a:t>
            </a:r>
            <a:r>
              <a:rPr lang="fr-FR" dirty="0" smtClean="0"/>
              <a:t>350.000 structures </a:t>
            </a:r>
            <a:r>
              <a:rPr lang="fr-FR" dirty="0" smtClean="0">
                <a:solidFill>
                  <a:schemeClr val="tx1"/>
                </a:solidFill>
              </a:rPr>
              <a:t>de</a:t>
            </a:r>
            <a:r>
              <a:rPr lang="fr-FR" dirty="0" smtClean="0"/>
              <a:t> </a:t>
            </a:r>
            <a:r>
              <a:rPr lang="fr-FR" cap="small" dirty="0" smtClean="0"/>
              <a:t>protéines</a:t>
            </a:r>
            <a:r>
              <a:rPr lang="fr-FR" dirty="0" smtClean="0"/>
              <a:t> prédites </a:t>
            </a:r>
            <a:r>
              <a:rPr lang="fr-FR" dirty="0" smtClean="0">
                <a:solidFill>
                  <a:schemeClr val="tx1"/>
                </a:solidFill>
              </a:rPr>
              <a:t>à l’aide de</a:t>
            </a:r>
            <a:r>
              <a:rPr lang="fr-FR" dirty="0" smtClean="0"/>
              <a:t> </a:t>
            </a:r>
            <a:r>
              <a:rPr lang="fr-FR" dirty="0" smtClean="0">
                <a:solidFill>
                  <a:schemeClr val="tx1"/>
                </a:solidFill>
              </a:rPr>
              <a:t>l’</a:t>
            </a:r>
            <a:r>
              <a:rPr lang="fr-FR" dirty="0" smtClean="0"/>
              <a:t>I.A.</a:t>
            </a:r>
          </a:p>
          <a:p>
            <a:pPr lvl="2"/>
            <a:endParaRPr lang="fr-FR" dirty="0" smtClean="0"/>
          </a:p>
          <a:p>
            <a:pPr lvl="2"/>
            <a:r>
              <a:rPr lang="fr-FR" cap="small" dirty="0" smtClean="0"/>
              <a:t>Stephen Cusack</a:t>
            </a:r>
            <a:r>
              <a:rPr lang="fr-FR" dirty="0" smtClean="0"/>
              <a:t>, spécialiste de biologie structurale </a:t>
            </a:r>
            <a:r>
              <a:rPr lang="fr-FR" dirty="0" smtClean="0">
                <a:solidFill>
                  <a:schemeClr val="tx1"/>
                </a:solidFill>
              </a:rPr>
              <a:t>et</a:t>
            </a:r>
            <a:r>
              <a:rPr lang="fr-FR" dirty="0" smtClean="0"/>
              <a:t> directeur du site grenoblois de l’</a:t>
            </a:r>
            <a:r>
              <a:rPr lang="fr-FR" cap="small" dirty="0" smtClean="0"/>
              <a:t>embl</a:t>
            </a:r>
            <a:endParaRPr lang="fr-FR" cap="small"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21</a:t>
            </a:fld>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5300" y="783619"/>
            <a:ext cx="8915400" cy="5309287"/>
          </a:xfrm>
        </p:spPr>
        <p:txBody>
          <a:bodyPr/>
          <a:lstStyle/>
          <a:p>
            <a:pPr lvl="3"/>
            <a:r>
              <a:rPr lang="fr-FR" dirty="0" smtClean="0"/>
              <a:t>« </a:t>
            </a:r>
            <a:r>
              <a:rPr lang="fr-FR" i="1" dirty="0" smtClean="0"/>
              <a:t>Une précision assez incroyable (environ 0,1 nm sur les positions des atomes du squelette de la molécule) atteinte sur les parties de la protéine qui se replient de façon bien définie, et qui est très comparable à celle des techniques expérimentales (cristallographie par rayons X, RMN, microscopie électronique) »</a:t>
            </a:r>
          </a:p>
          <a:p>
            <a:pPr lvl="3"/>
            <a:endParaRPr lang="fr-FR" dirty="0" smtClean="0"/>
          </a:p>
          <a:p>
            <a:pPr lvl="1"/>
            <a:r>
              <a:rPr lang="fr-FR" dirty="0" smtClean="0"/>
              <a:t>En prédisant la structure 3D d’une protéine, en quelques heures, </a:t>
            </a:r>
            <a:r>
              <a:rPr lang="fr-FR" cap="small" dirty="0" smtClean="0"/>
              <a:t>Alphafold</a:t>
            </a:r>
            <a:r>
              <a:rPr lang="fr-FR" dirty="0" smtClean="0"/>
              <a:t> </a:t>
            </a:r>
            <a:r>
              <a:rPr lang="fr-FR" dirty="0" smtClean="0">
                <a:solidFill>
                  <a:schemeClr val="tx1"/>
                </a:solidFill>
              </a:rPr>
              <a:t>va</a:t>
            </a:r>
            <a:r>
              <a:rPr lang="fr-FR" dirty="0" smtClean="0"/>
              <a:t> accélérer </a:t>
            </a:r>
            <a:r>
              <a:rPr lang="fr-FR" dirty="0" smtClean="0">
                <a:solidFill>
                  <a:schemeClr val="tx1"/>
                </a:solidFill>
              </a:rPr>
              <a:t>fortement la </a:t>
            </a:r>
            <a:r>
              <a:rPr lang="fr-FR" dirty="0" smtClean="0"/>
              <a:t>détermination des structures protéiques </a:t>
            </a:r>
          </a:p>
          <a:p>
            <a:pPr lvl="2"/>
            <a:endParaRPr lang="fr-FR" dirty="0" smtClean="0"/>
          </a:p>
          <a:p>
            <a:pPr lvl="2"/>
            <a:r>
              <a:rPr lang="fr-FR" dirty="0" smtClean="0">
                <a:solidFill>
                  <a:schemeClr val="tx1"/>
                </a:solidFill>
              </a:rPr>
              <a:t>avec de </a:t>
            </a:r>
            <a:r>
              <a:rPr lang="fr-FR" dirty="0" smtClean="0"/>
              <a:t>multiples perspectives </a:t>
            </a:r>
            <a:r>
              <a:rPr lang="fr-FR" dirty="0" smtClean="0">
                <a:solidFill>
                  <a:schemeClr val="tx1"/>
                </a:solidFill>
              </a:rPr>
              <a:t>en</a:t>
            </a:r>
            <a:r>
              <a:rPr lang="fr-FR" dirty="0" smtClean="0"/>
              <a:t> biologie fondamentale </a:t>
            </a:r>
            <a:r>
              <a:rPr lang="fr-FR" dirty="0" smtClean="0">
                <a:solidFill>
                  <a:schemeClr val="tx1"/>
                </a:solidFill>
              </a:rPr>
              <a:t>et</a:t>
            </a:r>
            <a:r>
              <a:rPr lang="fr-FR" dirty="0" smtClean="0"/>
              <a:t> appliquée</a:t>
            </a:r>
          </a:p>
          <a:p>
            <a:pPr lvl="2"/>
            <a:endParaRPr lang="fr-FR" dirty="0" smtClean="0"/>
          </a:p>
          <a:p>
            <a:pPr lvl="2"/>
            <a:r>
              <a:rPr lang="fr-FR" cap="small" dirty="0" smtClean="0"/>
              <a:t>Stephen Cusack </a:t>
            </a:r>
            <a:r>
              <a:rPr lang="fr-FR" dirty="0" smtClean="0"/>
              <a:t>: « </a:t>
            </a:r>
            <a:r>
              <a:rPr lang="fr-FR" i="1" dirty="0" smtClean="0"/>
              <a:t>Pour la biologie structurale, </a:t>
            </a:r>
            <a:r>
              <a:rPr lang="fr-FR" i="1" cap="small" dirty="0" smtClean="0"/>
              <a:t>Alphafold</a:t>
            </a:r>
            <a:r>
              <a:rPr lang="fr-FR" i="1" dirty="0" smtClean="0"/>
              <a:t> et la base de données associée constituent une </a:t>
            </a:r>
            <a:r>
              <a:rPr lang="fr-FR" i="1" cap="small" dirty="0" smtClean="0"/>
              <a:t>révolution</a:t>
            </a:r>
            <a:r>
              <a:rPr lang="fr-FR" i="1" dirty="0" smtClean="0"/>
              <a:t> »</a:t>
            </a:r>
            <a:endParaRPr lang="fr-FR" i="1"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22</a:t>
            </a:fld>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5300" y="382387"/>
            <a:ext cx="8915400" cy="1390430"/>
          </a:xfrm>
        </p:spPr>
        <p:txBody>
          <a:bodyPr/>
          <a:lstStyle/>
          <a:p>
            <a:pPr lvl="1"/>
            <a:r>
              <a:rPr lang="fr-FR" dirty="0" smtClean="0"/>
              <a:t>Exemple de structure tridimensionnelle de protéine d’une </a:t>
            </a:r>
            <a:r>
              <a:rPr lang="fr-FR" cap="small" dirty="0" smtClean="0"/>
              <a:t>plante modèle </a:t>
            </a:r>
            <a:r>
              <a:rPr lang="fr-FR" dirty="0" smtClean="0"/>
              <a:t>: </a:t>
            </a:r>
            <a:r>
              <a:rPr lang="fr-FR" i="1" dirty="0" smtClean="0"/>
              <a:t>Arabidopsis thaliana </a:t>
            </a:r>
            <a:r>
              <a:rPr lang="fr-FR" dirty="0" smtClean="0"/>
              <a:t>prédite par le système </a:t>
            </a:r>
            <a:r>
              <a:rPr lang="fr-FR" cap="small" dirty="0" smtClean="0"/>
              <a:t>Alphafold</a:t>
            </a:r>
            <a:endParaRPr lang="fr-FR" cap="small"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23</a:t>
            </a:fld>
            <a:endParaRPr lang="fr-FR" dirty="0"/>
          </a:p>
        </p:txBody>
      </p:sp>
      <p:pic>
        <p:nvPicPr>
          <p:cNvPr id="13314" name="Picture 2"/>
          <p:cNvPicPr>
            <a:picLocks noChangeAspect="1" noChangeArrowheads="1"/>
          </p:cNvPicPr>
          <p:nvPr/>
        </p:nvPicPr>
        <p:blipFill>
          <a:blip r:embed="rId2" cstate="print"/>
          <a:srcRect l="11416" t="8904" r="7278" b="11162"/>
          <a:stretch>
            <a:fillRect/>
          </a:stretch>
        </p:blipFill>
        <p:spPr bwMode="auto">
          <a:xfrm>
            <a:off x="2165058" y="1690545"/>
            <a:ext cx="5551358" cy="47156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amond(out)">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5300" y="727633"/>
            <a:ext cx="8915400" cy="5402594"/>
          </a:xfrm>
        </p:spPr>
        <p:txBody>
          <a:bodyPr/>
          <a:lstStyle/>
          <a:p>
            <a:pPr lvl="2"/>
            <a:r>
              <a:rPr lang="fr-FR" dirty="0" smtClean="0">
                <a:solidFill>
                  <a:schemeClr val="tx1"/>
                </a:solidFill>
              </a:rPr>
              <a:t>La</a:t>
            </a:r>
            <a:r>
              <a:rPr lang="fr-FR" dirty="0" smtClean="0"/>
              <a:t> structure tridimensionnelle </a:t>
            </a:r>
            <a:r>
              <a:rPr lang="fr-FR" dirty="0" smtClean="0">
                <a:solidFill>
                  <a:schemeClr val="tx1"/>
                </a:solidFill>
              </a:rPr>
              <a:t>de la </a:t>
            </a:r>
            <a:r>
              <a:rPr lang="fr-FR" cap="small" dirty="0" smtClean="0"/>
              <a:t>protéine</a:t>
            </a:r>
            <a:r>
              <a:rPr lang="fr-FR" dirty="0" smtClean="0"/>
              <a:t> At1g58602 </a:t>
            </a:r>
            <a:r>
              <a:rPr lang="fr-FR" dirty="0" smtClean="0">
                <a:solidFill>
                  <a:schemeClr val="tx1"/>
                </a:solidFill>
              </a:rPr>
              <a:t>de la</a:t>
            </a:r>
            <a:r>
              <a:rPr lang="fr-FR" dirty="0" smtClean="0"/>
              <a:t> plante modèle </a:t>
            </a:r>
            <a:r>
              <a:rPr lang="fr-FR" i="1" dirty="0" smtClean="0"/>
              <a:t>Arabidopsis thaliana</a:t>
            </a:r>
            <a:r>
              <a:rPr lang="fr-FR" dirty="0" smtClean="0"/>
              <a:t>, </a:t>
            </a:r>
            <a:r>
              <a:rPr lang="fr-FR" dirty="0" smtClean="0">
                <a:solidFill>
                  <a:schemeClr val="tx1"/>
                </a:solidFill>
              </a:rPr>
              <a:t>telle qu’elle est prédite</a:t>
            </a:r>
            <a:r>
              <a:rPr lang="fr-FR" dirty="0" smtClean="0"/>
              <a:t> </a:t>
            </a:r>
            <a:r>
              <a:rPr lang="fr-FR" dirty="0" smtClean="0">
                <a:solidFill>
                  <a:schemeClr val="tx1"/>
                </a:solidFill>
              </a:rPr>
              <a:t>par le </a:t>
            </a:r>
            <a:r>
              <a:rPr lang="fr-FR" dirty="0" smtClean="0"/>
              <a:t>système </a:t>
            </a:r>
            <a:r>
              <a:rPr lang="fr-FR" cap="small" dirty="0" smtClean="0"/>
              <a:t>Alphafold</a:t>
            </a:r>
            <a:endParaRPr lang="fr-FR" dirty="0" smtClean="0"/>
          </a:p>
          <a:p>
            <a:pPr lvl="2"/>
            <a:endParaRPr lang="fr-FR" dirty="0" smtClean="0"/>
          </a:p>
          <a:p>
            <a:pPr lvl="2"/>
            <a:r>
              <a:rPr lang="fr-FR" dirty="0" smtClean="0">
                <a:solidFill>
                  <a:schemeClr val="tx1"/>
                </a:solidFill>
              </a:rPr>
              <a:t>Cette protéine, liée à la </a:t>
            </a:r>
            <a:r>
              <a:rPr lang="fr-FR" dirty="0" smtClean="0"/>
              <a:t>résistance </a:t>
            </a:r>
            <a:r>
              <a:rPr lang="fr-FR" dirty="0" smtClean="0">
                <a:solidFill>
                  <a:schemeClr val="tx1"/>
                </a:solidFill>
              </a:rPr>
              <a:t>de la </a:t>
            </a:r>
            <a:r>
              <a:rPr lang="fr-FR" dirty="0" smtClean="0"/>
              <a:t>plante aux maladies, </a:t>
            </a:r>
            <a:r>
              <a:rPr lang="fr-FR" dirty="0" smtClean="0">
                <a:solidFill>
                  <a:schemeClr val="tx1"/>
                </a:solidFill>
              </a:rPr>
              <a:t>est une chaîne de </a:t>
            </a:r>
            <a:r>
              <a:rPr lang="fr-FR" dirty="0" smtClean="0"/>
              <a:t>1.138 acides aminés</a:t>
            </a:r>
          </a:p>
          <a:p>
            <a:pPr lvl="2"/>
            <a:endParaRPr lang="fr-FR" dirty="0" smtClean="0"/>
          </a:p>
          <a:p>
            <a:pPr lvl="2"/>
            <a:r>
              <a:rPr lang="fr-FR" dirty="0" smtClean="0"/>
              <a:t>Sa structure 3D </a:t>
            </a:r>
            <a:r>
              <a:rPr lang="fr-FR" dirty="0" smtClean="0">
                <a:solidFill>
                  <a:schemeClr val="tx1"/>
                </a:solidFill>
              </a:rPr>
              <a:t>n’est</a:t>
            </a:r>
            <a:r>
              <a:rPr lang="fr-FR" dirty="0" smtClean="0"/>
              <a:t> pas connue expérimentalement</a:t>
            </a:r>
          </a:p>
          <a:p>
            <a:pPr lvl="2"/>
            <a:endParaRPr lang="fr-FR" dirty="0" smtClean="0"/>
          </a:p>
          <a:p>
            <a:pPr lvl="2"/>
            <a:r>
              <a:rPr lang="fr-FR" dirty="0" smtClean="0">
                <a:solidFill>
                  <a:schemeClr val="tx1"/>
                </a:solidFill>
              </a:rPr>
              <a:t>Ici, les </a:t>
            </a:r>
            <a:r>
              <a:rPr lang="fr-FR" dirty="0" smtClean="0"/>
              <a:t>couleurs codent </a:t>
            </a:r>
            <a:r>
              <a:rPr lang="fr-FR" dirty="0" smtClean="0">
                <a:solidFill>
                  <a:schemeClr val="tx1"/>
                </a:solidFill>
              </a:rPr>
              <a:t>le</a:t>
            </a:r>
            <a:r>
              <a:rPr lang="fr-FR" dirty="0" smtClean="0"/>
              <a:t> degré de </a:t>
            </a:r>
            <a:r>
              <a:rPr lang="fr-FR" cap="small" dirty="0" smtClean="0"/>
              <a:t>confiance</a:t>
            </a:r>
            <a:r>
              <a:rPr lang="fr-FR" dirty="0" smtClean="0"/>
              <a:t> </a:t>
            </a:r>
            <a:r>
              <a:rPr lang="fr-FR" dirty="0" smtClean="0">
                <a:solidFill>
                  <a:schemeClr val="tx1"/>
                </a:solidFill>
              </a:rPr>
              <a:t>dans la </a:t>
            </a:r>
            <a:r>
              <a:rPr lang="fr-FR" dirty="0" smtClean="0"/>
              <a:t>position spatiale des acides aminés</a:t>
            </a:r>
          </a:p>
          <a:p>
            <a:pPr lvl="3"/>
            <a:endParaRPr lang="fr-FR" dirty="0" smtClean="0"/>
          </a:p>
          <a:p>
            <a:pPr lvl="3"/>
            <a:r>
              <a:rPr lang="fr-FR" cap="small" dirty="0" smtClean="0"/>
              <a:t>haute confiance </a:t>
            </a:r>
            <a:r>
              <a:rPr lang="fr-FR" dirty="0" smtClean="0"/>
              <a:t>en bleu foncé</a:t>
            </a:r>
          </a:p>
          <a:p>
            <a:pPr lvl="3"/>
            <a:endParaRPr lang="fr-FR" dirty="0" smtClean="0"/>
          </a:p>
          <a:p>
            <a:pPr lvl="3"/>
            <a:r>
              <a:rPr lang="fr-FR" cap="small" dirty="0" smtClean="0"/>
              <a:t>faible confiance </a:t>
            </a:r>
            <a:r>
              <a:rPr lang="fr-FR" dirty="0" smtClean="0"/>
              <a:t>en orange</a:t>
            </a:r>
            <a:endParaRPr lang="fr-FR"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24</a:t>
            </a:fld>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5300" y="615661"/>
            <a:ext cx="8915400" cy="5607867"/>
          </a:xfrm>
        </p:spPr>
        <p:txBody>
          <a:bodyPr/>
          <a:lstStyle/>
          <a:p>
            <a:pPr lvl="1"/>
            <a:r>
              <a:rPr lang="fr-FR" cap="small" dirty="0" smtClean="0"/>
              <a:t>Alphafold</a:t>
            </a:r>
            <a:r>
              <a:rPr lang="fr-FR" dirty="0" smtClean="0"/>
              <a:t> devrait intéresser de nombreux laboratoires car, en plus de </a:t>
            </a:r>
            <a:r>
              <a:rPr lang="fr-FR" cap="small" dirty="0" smtClean="0"/>
              <a:t>protéome humain</a:t>
            </a:r>
          </a:p>
          <a:p>
            <a:pPr lvl="2"/>
            <a:endParaRPr lang="fr-FR" dirty="0" smtClean="0"/>
          </a:p>
          <a:p>
            <a:pPr lvl="2"/>
            <a:r>
              <a:rPr lang="fr-FR" dirty="0" smtClean="0">
                <a:solidFill>
                  <a:schemeClr val="tx1"/>
                </a:solidFill>
              </a:rPr>
              <a:t>la</a:t>
            </a:r>
            <a:r>
              <a:rPr lang="fr-FR" dirty="0" smtClean="0"/>
              <a:t> base de données </a:t>
            </a:r>
            <a:r>
              <a:rPr lang="fr-FR" dirty="0" smtClean="0">
                <a:solidFill>
                  <a:schemeClr val="tx1"/>
                </a:solidFill>
              </a:rPr>
              <a:t>contient déjà les </a:t>
            </a:r>
            <a:r>
              <a:rPr lang="fr-FR" dirty="0" smtClean="0"/>
              <a:t>prédictions </a:t>
            </a:r>
            <a:r>
              <a:rPr lang="fr-FR" dirty="0" smtClean="0">
                <a:solidFill>
                  <a:schemeClr val="tx1"/>
                </a:solidFill>
              </a:rPr>
              <a:t>de milliers de structures de</a:t>
            </a:r>
            <a:r>
              <a:rPr lang="fr-FR" dirty="0" smtClean="0"/>
              <a:t> protéines </a:t>
            </a:r>
            <a:r>
              <a:rPr lang="fr-FR" dirty="0" smtClean="0">
                <a:solidFill>
                  <a:schemeClr val="tx1"/>
                </a:solidFill>
              </a:rPr>
              <a:t>d’</a:t>
            </a:r>
            <a:r>
              <a:rPr lang="fr-FR" cap="small" dirty="0" smtClean="0"/>
              <a:t>animaux</a:t>
            </a:r>
          </a:p>
          <a:p>
            <a:pPr lvl="3"/>
            <a:endParaRPr lang="fr-FR" dirty="0" smtClean="0"/>
          </a:p>
          <a:p>
            <a:pPr lvl="3"/>
            <a:r>
              <a:rPr lang="fr-FR" dirty="0" smtClean="0">
                <a:solidFill>
                  <a:schemeClr val="tx1"/>
                </a:solidFill>
              </a:rPr>
              <a:t>utilisés comme </a:t>
            </a:r>
            <a:r>
              <a:rPr lang="fr-FR" dirty="0" smtClean="0"/>
              <a:t>modèles de recherche, </a:t>
            </a:r>
            <a:r>
              <a:rPr lang="fr-FR" dirty="0" smtClean="0">
                <a:solidFill>
                  <a:schemeClr val="tx1"/>
                </a:solidFill>
              </a:rPr>
              <a:t>de la </a:t>
            </a:r>
            <a:r>
              <a:rPr lang="fr-FR" dirty="0" smtClean="0"/>
              <a:t>mouche </a:t>
            </a:r>
            <a:r>
              <a:rPr lang="fr-FR" dirty="0" smtClean="0">
                <a:solidFill>
                  <a:schemeClr val="tx1"/>
                </a:solidFill>
              </a:rPr>
              <a:t>à la </a:t>
            </a:r>
            <a:r>
              <a:rPr lang="fr-FR" dirty="0" smtClean="0"/>
              <a:t>souris, </a:t>
            </a:r>
            <a:r>
              <a:rPr lang="fr-FR" dirty="0" smtClean="0">
                <a:solidFill>
                  <a:schemeClr val="tx1"/>
                </a:solidFill>
              </a:rPr>
              <a:t>en passant par le </a:t>
            </a:r>
            <a:r>
              <a:rPr lang="fr-FR" dirty="0" smtClean="0"/>
              <a:t>poisson zèbre</a:t>
            </a:r>
          </a:p>
          <a:p>
            <a:pPr lvl="3"/>
            <a:endParaRPr lang="fr-FR" dirty="0" smtClean="0"/>
          </a:p>
          <a:p>
            <a:pPr lvl="2"/>
            <a:r>
              <a:rPr lang="fr-FR" dirty="0" smtClean="0">
                <a:solidFill>
                  <a:schemeClr val="tx1"/>
                </a:solidFill>
              </a:rPr>
              <a:t>Elle contient aussi des </a:t>
            </a:r>
            <a:r>
              <a:rPr lang="fr-FR" dirty="0" smtClean="0"/>
              <a:t>structures de protéines de la bactérie de la tuberculose </a:t>
            </a:r>
            <a:r>
              <a:rPr lang="fr-FR" dirty="0" smtClean="0">
                <a:solidFill>
                  <a:schemeClr val="tx1"/>
                </a:solidFill>
              </a:rPr>
              <a:t>(Bacille de Koch) et du </a:t>
            </a:r>
            <a:r>
              <a:rPr lang="fr-FR" i="1" dirty="0" smtClean="0"/>
              <a:t>Plasmodium</a:t>
            </a:r>
            <a:r>
              <a:rPr lang="fr-FR" dirty="0" smtClean="0"/>
              <a:t> </a:t>
            </a:r>
            <a:r>
              <a:rPr lang="fr-FR" i="1" dirty="0" smtClean="0"/>
              <a:t>falciparum</a:t>
            </a:r>
            <a:r>
              <a:rPr lang="fr-FR" dirty="0" smtClean="0"/>
              <a:t> responsable du paludisme</a:t>
            </a:r>
          </a:p>
          <a:p>
            <a:pPr lvl="2"/>
            <a:endParaRPr lang="fr-FR" dirty="0" smtClean="0"/>
          </a:p>
          <a:p>
            <a:pPr lvl="2"/>
            <a:r>
              <a:rPr lang="fr-FR" cap="small" dirty="0" smtClean="0"/>
              <a:t>Deepmind</a:t>
            </a:r>
            <a:r>
              <a:rPr lang="fr-FR" dirty="0" smtClean="0"/>
              <a:t> </a:t>
            </a:r>
            <a:r>
              <a:rPr lang="fr-FR" dirty="0" smtClean="0">
                <a:solidFill>
                  <a:schemeClr val="tx1"/>
                </a:solidFill>
              </a:rPr>
              <a:t>a d’ailleurs </a:t>
            </a:r>
            <a:r>
              <a:rPr lang="fr-FR" dirty="0" smtClean="0"/>
              <a:t>démarré une collaboration dans l’espoir de trouver parmi les protéines du parasite </a:t>
            </a:r>
            <a:r>
              <a:rPr lang="fr-FR" dirty="0" smtClean="0">
                <a:solidFill>
                  <a:schemeClr val="tx1"/>
                </a:solidFill>
              </a:rPr>
              <a:t>de</a:t>
            </a:r>
            <a:r>
              <a:rPr lang="fr-FR" dirty="0" smtClean="0"/>
              <a:t> nouvelles cibles thérapeutiques</a:t>
            </a:r>
            <a:endParaRPr lang="fr-FR"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25</a:t>
            </a:fld>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5300" y="382385"/>
            <a:ext cx="8915400" cy="6149043"/>
          </a:xfrm>
        </p:spPr>
        <p:txBody>
          <a:bodyPr>
            <a:normAutofit/>
          </a:bodyPr>
          <a:lstStyle/>
          <a:p>
            <a:pPr lvl="2"/>
            <a:r>
              <a:rPr lang="fr-FR" cap="small" dirty="0" smtClean="0"/>
              <a:t>Édith Heard</a:t>
            </a:r>
            <a:r>
              <a:rPr lang="fr-FR" dirty="0" smtClean="0"/>
              <a:t>, directrice générale </a:t>
            </a:r>
            <a:r>
              <a:rPr lang="fr-FR" dirty="0" smtClean="0">
                <a:solidFill>
                  <a:schemeClr val="tx1"/>
                </a:solidFill>
              </a:rPr>
              <a:t>de</a:t>
            </a:r>
            <a:r>
              <a:rPr lang="fr-FR" dirty="0" smtClean="0"/>
              <a:t> </a:t>
            </a:r>
            <a:r>
              <a:rPr lang="fr-FR" dirty="0" smtClean="0">
                <a:solidFill>
                  <a:schemeClr val="tx1"/>
                </a:solidFill>
              </a:rPr>
              <a:t>l’</a:t>
            </a:r>
            <a:r>
              <a:rPr lang="fr-FR" dirty="0" smtClean="0"/>
              <a:t>European Molecular Biology Laboratory </a:t>
            </a:r>
            <a:r>
              <a:rPr lang="fr-FR" dirty="0" smtClean="0">
                <a:solidFill>
                  <a:schemeClr val="tx1"/>
                </a:solidFill>
              </a:rPr>
              <a:t>(EMBL) : institut en charge de la mise en ligne et de la maintenance de la base de données des structures prédites par </a:t>
            </a:r>
            <a:r>
              <a:rPr lang="fr-FR" cap="small" dirty="0" smtClean="0"/>
              <a:t>Alphafold</a:t>
            </a:r>
          </a:p>
          <a:p>
            <a:pPr lvl="3"/>
            <a:endParaRPr lang="fr-FR" dirty="0" smtClean="0"/>
          </a:p>
          <a:p>
            <a:pPr lvl="3"/>
            <a:r>
              <a:rPr lang="fr-FR" dirty="0" smtClean="0"/>
              <a:t>« </a:t>
            </a:r>
            <a:r>
              <a:rPr lang="fr-FR" i="1" dirty="0" smtClean="0"/>
              <a:t>Le champs des applications est vaste et ne sera limité que par notre imagination </a:t>
            </a:r>
            <a:r>
              <a:rPr lang="fr-FR" dirty="0" smtClean="0"/>
              <a:t>»</a:t>
            </a:r>
          </a:p>
          <a:p>
            <a:pPr lvl="3"/>
            <a:endParaRPr lang="fr-FR" dirty="0" smtClean="0"/>
          </a:p>
          <a:p>
            <a:pPr lvl="1"/>
            <a:r>
              <a:rPr lang="fr-FR" dirty="0" smtClean="0"/>
              <a:t>Une </a:t>
            </a:r>
            <a:r>
              <a:rPr lang="fr-FR" cap="small" dirty="0" smtClean="0"/>
              <a:t>révolution</a:t>
            </a:r>
            <a:r>
              <a:rPr lang="fr-FR" dirty="0" smtClean="0"/>
              <a:t> </a:t>
            </a:r>
            <a:r>
              <a:rPr lang="fr-FR" dirty="0" smtClean="0">
                <a:solidFill>
                  <a:schemeClr val="tx1"/>
                </a:solidFill>
              </a:rPr>
              <a:t>pour la </a:t>
            </a:r>
            <a:r>
              <a:rPr lang="fr-FR" cap="small" dirty="0" smtClean="0"/>
              <a:t>recherche médicale</a:t>
            </a:r>
          </a:p>
          <a:p>
            <a:pPr lvl="1"/>
            <a:endParaRPr lang="fr-FR" dirty="0" smtClean="0"/>
          </a:p>
          <a:p>
            <a:pPr lvl="2"/>
            <a:r>
              <a:rPr lang="fr-FR" dirty="0" smtClean="0">
                <a:solidFill>
                  <a:schemeClr val="tx1"/>
                </a:solidFill>
              </a:rPr>
              <a:t>Des</a:t>
            </a:r>
            <a:r>
              <a:rPr lang="fr-FR" dirty="0" smtClean="0"/>
              <a:t> maladies infectieuses </a:t>
            </a:r>
            <a:r>
              <a:rPr lang="fr-FR" dirty="0" smtClean="0">
                <a:solidFill>
                  <a:schemeClr val="tx1"/>
                </a:solidFill>
              </a:rPr>
              <a:t>aux</a:t>
            </a:r>
            <a:r>
              <a:rPr lang="fr-FR" dirty="0" smtClean="0"/>
              <a:t> </a:t>
            </a:r>
            <a:r>
              <a:rPr lang="fr-FR" cap="small" dirty="0" smtClean="0"/>
              <a:t>cancers</a:t>
            </a:r>
            <a:r>
              <a:rPr lang="fr-FR" dirty="0" smtClean="0"/>
              <a:t>, </a:t>
            </a:r>
            <a:r>
              <a:rPr lang="fr-FR" dirty="0" smtClean="0">
                <a:solidFill>
                  <a:schemeClr val="tx1"/>
                </a:solidFill>
              </a:rPr>
              <a:t>les</a:t>
            </a:r>
            <a:r>
              <a:rPr lang="fr-FR" dirty="0" smtClean="0"/>
              <a:t> traitements ciblent </a:t>
            </a:r>
            <a:r>
              <a:rPr lang="fr-FR" dirty="0" smtClean="0">
                <a:solidFill>
                  <a:schemeClr val="tx1"/>
                </a:solidFill>
              </a:rPr>
              <a:t>la plupart du temps </a:t>
            </a:r>
            <a:r>
              <a:rPr lang="fr-FR" dirty="0" smtClean="0"/>
              <a:t>une </a:t>
            </a:r>
            <a:r>
              <a:rPr lang="fr-FR" dirty="0" smtClean="0">
                <a:solidFill>
                  <a:schemeClr val="tx1"/>
                </a:solidFill>
              </a:rPr>
              <a:t>ou</a:t>
            </a:r>
            <a:r>
              <a:rPr lang="fr-FR" dirty="0" smtClean="0"/>
              <a:t> plusieurs </a:t>
            </a:r>
            <a:r>
              <a:rPr lang="fr-FR" cap="small" dirty="0" smtClean="0"/>
              <a:t>protéines</a:t>
            </a:r>
          </a:p>
          <a:p>
            <a:pPr lvl="2"/>
            <a:endParaRPr lang="fr-FR" dirty="0" smtClean="0"/>
          </a:p>
          <a:p>
            <a:pPr lvl="2"/>
            <a:r>
              <a:rPr lang="fr-FR" dirty="0" smtClean="0">
                <a:solidFill>
                  <a:schemeClr val="tx1"/>
                </a:solidFill>
              </a:rPr>
              <a:t>Lors du développement d’un </a:t>
            </a:r>
            <a:r>
              <a:rPr lang="fr-FR" cap="small" dirty="0" smtClean="0"/>
              <a:t>médicament</a:t>
            </a:r>
            <a:r>
              <a:rPr lang="fr-FR" dirty="0" smtClean="0"/>
              <a:t>, </a:t>
            </a:r>
            <a:r>
              <a:rPr lang="fr-FR" dirty="0" smtClean="0">
                <a:solidFill>
                  <a:schemeClr val="tx1"/>
                </a:solidFill>
              </a:rPr>
              <a:t>l’enjeu est d’</a:t>
            </a:r>
            <a:r>
              <a:rPr lang="fr-FR" dirty="0" smtClean="0"/>
              <a:t>identifier </a:t>
            </a:r>
            <a:r>
              <a:rPr lang="fr-FR" dirty="0" smtClean="0">
                <a:solidFill>
                  <a:schemeClr val="tx1"/>
                </a:solidFill>
              </a:rPr>
              <a:t>une</a:t>
            </a:r>
            <a:r>
              <a:rPr lang="fr-FR" dirty="0" smtClean="0"/>
              <a:t> </a:t>
            </a:r>
            <a:r>
              <a:rPr lang="fr-FR" cap="small" dirty="0" smtClean="0"/>
              <a:t>protéine</a:t>
            </a:r>
            <a:r>
              <a:rPr lang="fr-FR" dirty="0" smtClean="0"/>
              <a:t> </a:t>
            </a:r>
            <a:r>
              <a:rPr lang="fr-FR" dirty="0" smtClean="0">
                <a:solidFill>
                  <a:schemeClr val="tx1"/>
                </a:solidFill>
              </a:rPr>
              <a:t>d’</a:t>
            </a:r>
            <a:r>
              <a:rPr lang="fr-FR" cap="small" dirty="0" smtClean="0"/>
              <a:t>intérêt</a:t>
            </a:r>
          </a:p>
          <a:p>
            <a:pPr lvl="3"/>
            <a:endParaRPr lang="fr-FR" dirty="0" smtClean="0"/>
          </a:p>
          <a:p>
            <a:pPr lvl="3"/>
            <a:r>
              <a:rPr lang="fr-FR" dirty="0" smtClean="0">
                <a:solidFill>
                  <a:schemeClr val="tx1"/>
                </a:solidFill>
              </a:rPr>
              <a:t>puis de trouver</a:t>
            </a:r>
            <a:r>
              <a:rPr lang="fr-FR" dirty="0" smtClean="0"/>
              <a:t> quelle </a:t>
            </a:r>
            <a:r>
              <a:rPr lang="fr-FR" cap="small" dirty="0" smtClean="0"/>
              <a:t>zone</a:t>
            </a:r>
            <a:r>
              <a:rPr lang="fr-FR" dirty="0" smtClean="0"/>
              <a:t> </a:t>
            </a:r>
            <a:r>
              <a:rPr lang="fr-FR" dirty="0" smtClean="0">
                <a:solidFill>
                  <a:schemeClr val="tx1"/>
                </a:solidFill>
              </a:rPr>
              <a:t>dans sa </a:t>
            </a:r>
            <a:r>
              <a:rPr lang="fr-FR" dirty="0" smtClean="0"/>
              <a:t>structure </a:t>
            </a:r>
            <a:r>
              <a:rPr lang="fr-FR" dirty="0" smtClean="0">
                <a:solidFill>
                  <a:schemeClr val="tx1"/>
                </a:solidFill>
              </a:rPr>
              <a:t>contient des </a:t>
            </a:r>
            <a:r>
              <a:rPr lang="fr-FR" cap="small" dirty="0" smtClean="0"/>
              <a:t>sites cibles</a:t>
            </a:r>
            <a:endParaRPr lang="fr-FR" cap="small"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26</a:t>
            </a:fld>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5300" y="279918"/>
            <a:ext cx="8915400" cy="6307494"/>
          </a:xfrm>
        </p:spPr>
        <p:txBody>
          <a:bodyPr>
            <a:normAutofit/>
          </a:bodyPr>
          <a:lstStyle/>
          <a:p>
            <a:pPr lvl="2"/>
            <a:r>
              <a:rPr lang="fr-FR" cap="small" dirty="0" smtClean="0"/>
              <a:t>Cécile Breyton</a:t>
            </a:r>
            <a:r>
              <a:rPr lang="fr-FR" dirty="0" smtClean="0"/>
              <a:t>, directrice adjointe </a:t>
            </a:r>
            <a:r>
              <a:rPr lang="fr-FR" dirty="0" smtClean="0">
                <a:solidFill>
                  <a:schemeClr val="tx1"/>
                </a:solidFill>
              </a:rPr>
              <a:t>de</a:t>
            </a:r>
            <a:r>
              <a:rPr lang="fr-FR" dirty="0" smtClean="0"/>
              <a:t> </a:t>
            </a:r>
            <a:r>
              <a:rPr lang="fr-FR" dirty="0" smtClean="0">
                <a:solidFill>
                  <a:schemeClr val="tx1"/>
                </a:solidFill>
              </a:rPr>
              <a:t>l’</a:t>
            </a:r>
            <a:r>
              <a:rPr lang="fr-FR" dirty="0" smtClean="0"/>
              <a:t>Institut de Biologie Structurale de Grenoble</a:t>
            </a:r>
          </a:p>
          <a:p>
            <a:pPr lvl="2"/>
            <a:endParaRPr lang="fr-FR" dirty="0" smtClean="0"/>
          </a:p>
          <a:p>
            <a:pPr lvl="3"/>
            <a:r>
              <a:rPr lang="fr-FR" dirty="0" smtClean="0"/>
              <a:t>« </a:t>
            </a:r>
            <a:r>
              <a:rPr lang="fr-FR" i="1" dirty="0" smtClean="0"/>
              <a:t>Historiquement, les médicaments étaient mis au point de manière empirique, comme la pénicilline. Mais la biologie structurale a permis de comprendre quelle était l’action de cet antibiotique sur les protéines bactériennes et ensuite de produire des pénicillines synthétiques plus efficaces</a:t>
            </a:r>
            <a:r>
              <a:rPr lang="fr-FR" dirty="0" smtClean="0"/>
              <a:t> »</a:t>
            </a:r>
          </a:p>
          <a:p>
            <a:pPr lvl="3"/>
            <a:endParaRPr lang="fr-FR" dirty="0" smtClean="0"/>
          </a:p>
          <a:p>
            <a:pPr lvl="2"/>
            <a:r>
              <a:rPr lang="fr-FR" dirty="0" smtClean="0"/>
              <a:t>Le laboratoire de </a:t>
            </a:r>
            <a:r>
              <a:rPr lang="fr-FR" cap="small" dirty="0" smtClean="0"/>
              <a:t>David Baker</a:t>
            </a:r>
            <a:r>
              <a:rPr lang="fr-FR" dirty="0" smtClean="0"/>
              <a:t>, expert mondialement reconnu de la Biologie Structurale des Protéines</a:t>
            </a:r>
          </a:p>
          <a:p>
            <a:pPr lvl="3"/>
            <a:endParaRPr lang="fr-FR" dirty="0" smtClean="0"/>
          </a:p>
          <a:p>
            <a:pPr lvl="3"/>
            <a:r>
              <a:rPr lang="fr-FR" dirty="0" smtClean="0"/>
              <a:t>a récemment lancé un projet pour mettre au point des </a:t>
            </a:r>
            <a:r>
              <a:rPr lang="fr-FR" cap="small" dirty="0" smtClean="0"/>
              <a:t>mini-protéines</a:t>
            </a:r>
            <a:r>
              <a:rPr lang="fr-FR" dirty="0" smtClean="0"/>
              <a:t> qui pourraient bloquer le </a:t>
            </a:r>
            <a:r>
              <a:rPr lang="fr-FR" cap="small" dirty="0" smtClean="0"/>
              <a:t>sars</a:t>
            </a:r>
            <a:r>
              <a:rPr lang="fr-FR" dirty="0" smtClean="0"/>
              <a:t>-</a:t>
            </a:r>
            <a:r>
              <a:rPr lang="fr-FR" cap="small" dirty="0" smtClean="0"/>
              <a:t>c</a:t>
            </a:r>
            <a:r>
              <a:rPr lang="fr-FR" dirty="0" smtClean="0"/>
              <a:t>o</a:t>
            </a:r>
            <a:r>
              <a:rPr lang="fr-FR" cap="small" dirty="0" smtClean="0"/>
              <a:t>v</a:t>
            </a:r>
            <a:r>
              <a:rPr lang="fr-FR" dirty="0" smtClean="0"/>
              <a:t>2</a:t>
            </a:r>
          </a:p>
          <a:p>
            <a:pPr lvl="3"/>
            <a:endParaRPr lang="fr-FR" dirty="0" smtClean="0"/>
          </a:p>
          <a:p>
            <a:pPr lvl="3"/>
            <a:r>
              <a:rPr lang="fr-FR" dirty="0" smtClean="0"/>
              <a:t>Son équipe s’est concentrée sur la fameuse </a:t>
            </a:r>
            <a:r>
              <a:rPr lang="fr-FR" cap="small" dirty="0" smtClean="0"/>
              <a:t>spike</a:t>
            </a:r>
            <a:r>
              <a:rPr lang="fr-FR" dirty="0" smtClean="0"/>
              <a:t> qui permet au virus de s’introduire dans les cellules et qu’il faudrait </a:t>
            </a:r>
            <a:r>
              <a:rPr lang="fr-FR" cap="small" dirty="0" smtClean="0"/>
              <a:t>inactiver</a:t>
            </a:r>
          </a:p>
          <a:p>
            <a:pPr lvl="3"/>
            <a:endParaRPr lang="fr-FR" cap="small" dirty="0" smtClean="0"/>
          </a:p>
          <a:p>
            <a:pPr lvl="3"/>
            <a:r>
              <a:rPr lang="fr-FR" dirty="0" smtClean="0"/>
              <a:t>Ces travaux ont déjà fait l’objet de 2 publications dont une dans la revue </a:t>
            </a:r>
            <a:r>
              <a:rPr lang="fr-FR" i="1" cap="small" dirty="0" smtClean="0"/>
              <a:t>nature</a:t>
            </a:r>
            <a:endParaRPr lang="fr-FR" i="1" cap="small"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27</a:t>
            </a:fld>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5300" y="736964"/>
            <a:ext cx="8915400" cy="5337279"/>
          </a:xfrm>
        </p:spPr>
        <p:txBody>
          <a:bodyPr/>
          <a:lstStyle/>
          <a:p>
            <a:pPr lvl="1"/>
            <a:r>
              <a:rPr lang="fr-FR" dirty="0" smtClean="0"/>
              <a:t>Dans les années 1990, </a:t>
            </a:r>
            <a:r>
              <a:rPr lang="fr-FR" dirty="0" smtClean="0">
                <a:solidFill>
                  <a:schemeClr val="tx1"/>
                </a:solidFill>
              </a:rPr>
              <a:t>l’</a:t>
            </a:r>
            <a:r>
              <a:rPr lang="fr-FR" dirty="0" smtClean="0"/>
              <a:t>étude du </a:t>
            </a:r>
            <a:r>
              <a:rPr lang="fr-FR" cap="small" dirty="0" smtClean="0"/>
              <a:t>vih</a:t>
            </a:r>
            <a:r>
              <a:rPr lang="fr-FR" dirty="0" smtClean="0"/>
              <a:t> </a:t>
            </a:r>
            <a:r>
              <a:rPr lang="fr-FR" dirty="0" smtClean="0">
                <a:solidFill>
                  <a:schemeClr val="tx1"/>
                </a:solidFill>
              </a:rPr>
              <a:t>(sida) a permis de développer la </a:t>
            </a:r>
            <a:r>
              <a:rPr lang="fr-FR" cap="small" dirty="0" smtClean="0"/>
              <a:t>saquinavir</a:t>
            </a:r>
            <a:r>
              <a:rPr lang="fr-FR" dirty="0" smtClean="0"/>
              <a:t> </a:t>
            </a:r>
            <a:r>
              <a:rPr lang="fr-FR" dirty="0" smtClean="0">
                <a:solidFill>
                  <a:schemeClr val="tx1"/>
                </a:solidFill>
              </a:rPr>
              <a:t>qui</a:t>
            </a:r>
            <a:r>
              <a:rPr lang="fr-FR" dirty="0" smtClean="0"/>
              <a:t> bloque </a:t>
            </a:r>
            <a:r>
              <a:rPr lang="fr-FR" dirty="0" smtClean="0">
                <a:solidFill>
                  <a:schemeClr val="tx1"/>
                </a:solidFill>
              </a:rPr>
              <a:t>le</a:t>
            </a:r>
            <a:r>
              <a:rPr lang="fr-FR" dirty="0" smtClean="0"/>
              <a:t> fonctionnement d’une protéine </a:t>
            </a:r>
            <a:r>
              <a:rPr lang="fr-FR" dirty="0" smtClean="0">
                <a:solidFill>
                  <a:schemeClr val="tx1"/>
                </a:solidFill>
              </a:rPr>
              <a:t>essentielle à la </a:t>
            </a:r>
            <a:r>
              <a:rPr lang="fr-FR" dirty="0" smtClean="0"/>
              <a:t>réplication du virus</a:t>
            </a:r>
          </a:p>
          <a:p>
            <a:pPr lvl="1"/>
            <a:endParaRPr lang="fr-FR" dirty="0" smtClean="0"/>
          </a:p>
          <a:p>
            <a:pPr lvl="1"/>
            <a:r>
              <a:rPr lang="fr-FR" cap="small" dirty="0" smtClean="0"/>
              <a:t>Alphafold</a:t>
            </a:r>
            <a:r>
              <a:rPr lang="fr-FR" dirty="0" smtClean="0"/>
              <a:t> </a:t>
            </a:r>
            <a:r>
              <a:rPr lang="fr-FR" dirty="0" smtClean="0">
                <a:solidFill>
                  <a:schemeClr val="tx1"/>
                </a:solidFill>
              </a:rPr>
              <a:t>sera sûrement une </a:t>
            </a:r>
            <a:r>
              <a:rPr lang="fr-FR" dirty="0" smtClean="0"/>
              <a:t>aide précieuse </a:t>
            </a:r>
            <a:r>
              <a:rPr lang="fr-FR" dirty="0" smtClean="0">
                <a:solidFill>
                  <a:schemeClr val="tx1"/>
                </a:solidFill>
              </a:rPr>
              <a:t>pour</a:t>
            </a:r>
            <a:r>
              <a:rPr lang="fr-FR" dirty="0" smtClean="0"/>
              <a:t> accélérer </a:t>
            </a:r>
            <a:r>
              <a:rPr lang="fr-FR" dirty="0" smtClean="0">
                <a:solidFill>
                  <a:schemeClr val="tx1"/>
                </a:solidFill>
              </a:rPr>
              <a:t>le</a:t>
            </a:r>
            <a:r>
              <a:rPr lang="fr-FR" dirty="0" smtClean="0"/>
              <a:t> développement </a:t>
            </a:r>
            <a:r>
              <a:rPr lang="fr-FR" dirty="0" smtClean="0">
                <a:solidFill>
                  <a:schemeClr val="tx1"/>
                </a:solidFill>
              </a:rPr>
              <a:t>de</a:t>
            </a:r>
            <a:r>
              <a:rPr lang="fr-FR" dirty="0" smtClean="0"/>
              <a:t> nouveaux produits thérapeutiques</a:t>
            </a:r>
          </a:p>
          <a:p>
            <a:pPr lvl="2"/>
            <a:endParaRPr lang="fr-FR" dirty="0" smtClean="0"/>
          </a:p>
          <a:p>
            <a:pPr lvl="2"/>
            <a:r>
              <a:rPr lang="fr-FR" dirty="0" smtClean="0">
                <a:solidFill>
                  <a:schemeClr val="tx1"/>
                </a:solidFill>
              </a:rPr>
              <a:t>Il pourrait aussi être </a:t>
            </a:r>
            <a:r>
              <a:rPr lang="fr-FR" dirty="0" smtClean="0"/>
              <a:t>utile </a:t>
            </a:r>
            <a:r>
              <a:rPr lang="fr-FR" dirty="0" smtClean="0">
                <a:solidFill>
                  <a:schemeClr val="tx1"/>
                </a:solidFill>
              </a:rPr>
              <a:t>pour</a:t>
            </a:r>
            <a:r>
              <a:rPr lang="fr-FR" dirty="0" smtClean="0"/>
              <a:t> améliorer </a:t>
            </a:r>
            <a:r>
              <a:rPr lang="fr-FR" dirty="0" smtClean="0">
                <a:solidFill>
                  <a:schemeClr val="tx1"/>
                </a:solidFill>
              </a:rPr>
              <a:t>la</a:t>
            </a:r>
            <a:r>
              <a:rPr lang="fr-FR" dirty="0" smtClean="0"/>
              <a:t> compréhension </a:t>
            </a:r>
            <a:r>
              <a:rPr lang="fr-FR" dirty="0" smtClean="0">
                <a:solidFill>
                  <a:schemeClr val="tx1"/>
                </a:solidFill>
              </a:rPr>
              <a:t>des</a:t>
            </a:r>
            <a:r>
              <a:rPr lang="fr-FR" dirty="0" smtClean="0"/>
              <a:t> </a:t>
            </a:r>
            <a:r>
              <a:rPr lang="fr-FR" cap="small" dirty="0" smtClean="0"/>
              <a:t>maladies génétiques rares</a:t>
            </a:r>
          </a:p>
          <a:p>
            <a:pPr lvl="3"/>
            <a:endParaRPr lang="fr-FR" dirty="0" smtClean="0"/>
          </a:p>
          <a:p>
            <a:pPr lvl="3"/>
            <a:r>
              <a:rPr lang="fr-FR" dirty="0" smtClean="0">
                <a:solidFill>
                  <a:schemeClr val="tx1"/>
                </a:solidFill>
              </a:rPr>
              <a:t>en permettant de </a:t>
            </a:r>
            <a:r>
              <a:rPr lang="fr-FR" dirty="0" smtClean="0"/>
              <a:t>mieux comprendre l’impact </a:t>
            </a:r>
            <a:r>
              <a:rPr lang="fr-FR" dirty="0" smtClean="0">
                <a:solidFill>
                  <a:schemeClr val="tx1"/>
                </a:solidFill>
              </a:rPr>
              <a:t>des</a:t>
            </a:r>
            <a:r>
              <a:rPr lang="fr-FR" dirty="0" smtClean="0"/>
              <a:t> </a:t>
            </a:r>
            <a:r>
              <a:rPr lang="fr-FR" cap="small" dirty="0" smtClean="0"/>
              <a:t>mutations</a:t>
            </a:r>
            <a:r>
              <a:rPr lang="fr-FR" dirty="0" smtClean="0"/>
              <a:t> </a:t>
            </a:r>
            <a:r>
              <a:rPr lang="fr-FR" dirty="0" smtClean="0">
                <a:solidFill>
                  <a:schemeClr val="tx1"/>
                </a:solidFill>
              </a:rPr>
              <a:t>sur la </a:t>
            </a:r>
            <a:r>
              <a:rPr lang="fr-FR" dirty="0" smtClean="0"/>
              <a:t>structure </a:t>
            </a:r>
            <a:r>
              <a:rPr lang="fr-FR" dirty="0" smtClean="0">
                <a:solidFill>
                  <a:schemeClr val="tx1"/>
                </a:solidFill>
              </a:rPr>
              <a:t>des</a:t>
            </a:r>
            <a:r>
              <a:rPr lang="fr-FR" dirty="0" smtClean="0"/>
              <a:t> </a:t>
            </a:r>
            <a:r>
              <a:rPr lang="fr-FR" cap="small" dirty="0" smtClean="0"/>
              <a:t>protéines</a:t>
            </a:r>
            <a:r>
              <a:rPr lang="fr-FR" dirty="0" smtClean="0"/>
              <a:t> </a:t>
            </a:r>
            <a:r>
              <a:rPr lang="fr-FR" cap="small" dirty="0" smtClean="0"/>
              <a:t>déficientes</a:t>
            </a:r>
            <a:r>
              <a:rPr lang="fr-FR" dirty="0" smtClean="0"/>
              <a:t> </a:t>
            </a:r>
            <a:r>
              <a:rPr lang="fr-FR" dirty="0" smtClean="0">
                <a:solidFill>
                  <a:schemeClr val="tx1"/>
                </a:solidFill>
              </a:rPr>
              <a:t>dans ces </a:t>
            </a:r>
            <a:r>
              <a:rPr lang="fr-FR" dirty="0" smtClean="0"/>
              <a:t>pathologies</a:t>
            </a:r>
            <a:endParaRPr lang="fr-FR"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28</a:t>
            </a:fld>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5300" y="382386"/>
            <a:ext cx="8915400" cy="3349859"/>
          </a:xfrm>
        </p:spPr>
        <p:txBody>
          <a:bodyPr/>
          <a:lstStyle/>
          <a:p>
            <a:r>
              <a:rPr lang="fr-FR" cap="small" dirty="0" smtClean="0"/>
              <a:t>Verbatim</a:t>
            </a:r>
            <a:r>
              <a:rPr lang="fr-FR" dirty="0" smtClean="0"/>
              <a:t> : </a:t>
            </a:r>
            <a:r>
              <a:rPr lang="fr-FR" cap="small" dirty="0" smtClean="0"/>
              <a:t>Élodie Laine</a:t>
            </a:r>
            <a:r>
              <a:rPr lang="fr-FR" dirty="0" smtClean="0"/>
              <a:t>, maîtresse de conférences à Sorbonne Université, Laboratoire de Biologie Computationnelle et Quantitative, Paris</a:t>
            </a:r>
          </a:p>
          <a:p>
            <a:pPr lvl="1"/>
            <a:endParaRPr lang="fr-FR" dirty="0" smtClean="0"/>
          </a:p>
          <a:p>
            <a:pPr lvl="1"/>
            <a:r>
              <a:rPr lang="fr-FR" dirty="0" smtClean="0"/>
              <a:t>« </a:t>
            </a:r>
            <a:r>
              <a:rPr lang="fr-FR" i="1" dirty="0" smtClean="0"/>
              <a:t>La vague déclenchée par l’exploit d’</a:t>
            </a:r>
            <a:r>
              <a:rPr lang="fr-FR" i="1" cap="small" dirty="0" smtClean="0"/>
              <a:t>Alphafold</a:t>
            </a:r>
            <a:r>
              <a:rPr lang="fr-FR" i="1" dirty="0" smtClean="0"/>
              <a:t> n’est pas retombée</a:t>
            </a:r>
            <a:r>
              <a:rPr lang="fr-FR" dirty="0" smtClean="0"/>
              <a:t> »</a:t>
            </a:r>
            <a:endParaRPr lang="fr-FR"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29</a:t>
            </a:fld>
            <a:endParaRPr lang="fr-FR" dirty="0"/>
          </a:p>
        </p:txBody>
      </p:sp>
      <p:grpSp>
        <p:nvGrpSpPr>
          <p:cNvPr id="6" name="Groupe 5"/>
          <p:cNvGrpSpPr/>
          <p:nvPr/>
        </p:nvGrpSpPr>
        <p:grpSpPr>
          <a:xfrm>
            <a:off x="2045544" y="3498979"/>
            <a:ext cx="3229912" cy="3022050"/>
            <a:chOff x="2045544" y="3498979"/>
            <a:chExt cx="3229912" cy="3022050"/>
          </a:xfrm>
        </p:grpSpPr>
        <p:pic>
          <p:nvPicPr>
            <p:cNvPr id="15362" name="Picture 2"/>
            <p:cNvPicPr>
              <a:picLocks noChangeAspect="1" noChangeArrowheads="1"/>
            </p:cNvPicPr>
            <p:nvPr/>
          </p:nvPicPr>
          <p:blipFill>
            <a:blip r:embed="rId2" cstate="print"/>
            <a:srcRect/>
            <a:stretch>
              <a:fillRect/>
            </a:stretch>
          </p:blipFill>
          <p:spPr bwMode="auto">
            <a:xfrm>
              <a:off x="2045544" y="3498979"/>
              <a:ext cx="3057080" cy="2966163"/>
            </a:xfrm>
            <a:prstGeom prst="rect">
              <a:avLst/>
            </a:prstGeom>
            <a:noFill/>
            <a:ln w="9525">
              <a:noFill/>
              <a:miter lim="800000"/>
              <a:headEnd/>
              <a:tailEnd/>
            </a:ln>
          </p:spPr>
        </p:pic>
        <p:sp>
          <p:nvSpPr>
            <p:cNvPr id="5" name="ZoneTexte 4"/>
            <p:cNvSpPr txBox="1"/>
            <p:nvPr/>
          </p:nvSpPr>
          <p:spPr>
            <a:xfrm rot="16200000">
              <a:off x="4351164" y="5596738"/>
              <a:ext cx="1617751" cy="230832"/>
            </a:xfrm>
            <a:prstGeom prst="rect">
              <a:avLst/>
            </a:prstGeom>
            <a:noFill/>
          </p:spPr>
          <p:txBody>
            <a:bodyPr wrap="none" rtlCol="0">
              <a:spAutoFit/>
            </a:bodyPr>
            <a:lstStyle/>
            <a:p>
              <a:r>
                <a:rPr lang="fr-FR" sz="900" dirty="0" smtClean="0">
                  <a:latin typeface="Bookman Old Style" pitchFamily="18" charset="0"/>
                </a:rPr>
                <a:t>Didier Goupy/Signatures</a:t>
              </a:r>
              <a:endParaRPr lang="fr-FR" sz="900" dirty="0">
                <a:latin typeface="Bookman Old Style"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anim calcmode="lin" valueType="num">
                                      <p:cBhvr>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outVertical)">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5300" y="1045029"/>
            <a:ext cx="8915400" cy="5066522"/>
          </a:xfrm>
        </p:spPr>
        <p:txBody>
          <a:bodyPr>
            <a:normAutofit/>
          </a:bodyPr>
          <a:lstStyle/>
          <a:p>
            <a:pPr lvl="1">
              <a:tabLst>
                <a:tab pos="6102350" algn="l"/>
              </a:tabLst>
            </a:pPr>
            <a:r>
              <a:rPr lang="fr-FR" dirty="0" smtClean="0"/>
              <a:t>Problème posé : </a:t>
            </a:r>
            <a:r>
              <a:rPr lang="fr-FR" dirty="0" smtClean="0">
                <a:solidFill>
                  <a:schemeClr val="tx1"/>
                </a:solidFill>
              </a:rPr>
              <a:t>soit une </a:t>
            </a:r>
            <a:r>
              <a:rPr lang="fr-FR" dirty="0" smtClean="0"/>
              <a:t>suite d’</a:t>
            </a:r>
            <a:r>
              <a:rPr lang="fr-FR" cap="small" dirty="0" smtClean="0"/>
              <a:t>acides</a:t>
            </a:r>
            <a:r>
              <a:rPr lang="fr-FR" dirty="0" smtClean="0"/>
              <a:t> </a:t>
            </a:r>
            <a:r>
              <a:rPr lang="fr-FR" cap="small" dirty="0" smtClean="0"/>
              <a:t>aminés</a:t>
            </a:r>
            <a:r>
              <a:rPr lang="fr-FR" dirty="0" smtClean="0"/>
              <a:t> </a:t>
            </a:r>
            <a:r>
              <a:rPr lang="fr-FR" dirty="0" smtClean="0">
                <a:solidFill>
                  <a:schemeClr val="tx1"/>
                </a:solidFill>
              </a:rPr>
              <a:t>donnée,</a:t>
            </a:r>
            <a:r>
              <a:rPr lang="fr-FR" dirty="0" smtClean="0"/>
              <a:t> quelle forme </a:t>
            </a:r>
            <a:r>
              <a:rPr lang="fr-FR" dirty="0" smtClean="0">
                <a:solidFill>
                  <a:schemeClr val="tx1"/>
                </a:solidFill>
              </a:rPr>
              <a:t>va prendre la </a:t>
            </a:r>
            <a:r>
              <a:rPr lang="fr-FR" cap="small" dirty="0" smtClean="0"/>
              <a:t>protéine</a:t>
            </a:r>
            <a:r>
              <a:rPr lang="fr-FR" dirty="0" smtClean="0"/>
              <a:t> </a:t>
            </a:r>
            <a:r>
              <a:rPr lang="fr-FR" dirty="0" smtClean="0">
                <a:solidFill>
                  <a:schemeClr val="tx1"/>
                </a:solidFill>
              </a:rPr>
              <a:t>constituée de cet </a:t>
            </a:r>
            <a:r>
              <a:rPr lang="fr-FR" cap="small" dirty="0" smtClean="0"/>
              <a:t>assemblage</a:t>
            </a:r>
            <a:r>
              <a:rPr lang="fr-FR" dirty="0" smtClean="0"/>
              <a:t> ?</a:t>
            </a:r>
          </a:p>
          <a:p>
            <a:pPr lvl="1">
              <a:tabLst>
                <a:tab pos="6102350" algn="l"/>
              </a:tabLst>
            </a:pPr>
            <a:endParaRPr lang="fr-FR" dirty="0" smtClean="0"/>
          </a:p>
          <a:p>
            <a:pPr lvl="1">
              <a:tabLst>
                <a:tab pos="6102350" algn="l"/>
              </a:tabLst>
            </a:pPr>
            <a:endParaRPr lang="fr-FR" dirty="0" smtClean="0"/>
          </a:p>
          <a:p>
            <a:pPr lvl="1">
              <a:tabLst>
                <a:tab pos="6102350" algn="l"/>
              </a:tabLst>
            </a:pPr>
            <a:endParaRPr lang="fr-FR" dirty="0" smtClean="0"/>
          </a:p>
          <a:p>
            <a:pPr lvl="1">
              <a:tabLst>
                <a:tab pos="6102350" algn="l"/>
              </a:tabLst>
            </a:pPr>
            <a:endParaRPr lang="fr-FR" dirty="0" smtClean="0"/>
          </a:p>
          <a:p>
            <a:pPr lvl="1">
              <a:tabLst>
                <a:tab pos="6102350" algn="l"/>
              </a:tabLst>
            </a:pPr>
            <a:endParaRPr lang="fr-FR" dirty="0" smtClean="0"/>
          </a:p>
          <a:p>
            <a:pPr lvl="1">
              <a:tabLst>
                <a:tab pos="6102350" algn="l"/>
              </a:tabLst>
            </a:pPr>
            <a:r>
              <a:rPr lang="fr-FR" dirty="0" smtClean="0"/>
              <a:t>Autrement dit, comment </a:t>
            </a:r>
            <a:r>
              <a:rPr lang="fr-FR" dirty="0" smtClean="0">
                <a:solidFill>
                  <a:schemeClr val="tx1"/>
                </a:solidFill>
              </a:rPr>
              <a:t>la</a:t>
            </a:r>
            <a:r>
              <a:rPr lang="fr-FR" dirty="0" smtClean="0"/>
              <a:t> </a:t>
            </a:r>
            <a:r>
              <a:rPr lang="fr-FR" cap="small" dirty="0" smtClean="0"/>
              <a:t>nature</a:t>
            </a:r>
            <a:r>
              <a:rPr lang="fr-FR" dirty="0" smtClean="0"/>
              <a:t> passe-t-elle </a:t>
            </a:r>
            <a:r>
              <a:rPr lang="fr-FR" dirty="0" smtClean="0">
                <a:solidFill>
                  <a:schemeClr val="tx1"/>
                </a:solidFill>
              </a:rPr>
              <a:t>du</a:t>
            </a:r>
            <a:r>
              <a:rPr lang="fr-FR" dirty="0" smtClean="0"/>
              <a:t> </a:t>
            </a:r>
            <a:r>
              <a:rPr lang="fr-FR" cap="small" dirty="0" smtClean="0"/>
              <a:t>plan de montage </a:t>
            </a:r>
            <a:r>
              <a:rPr lang="fr-FR" dirty="0" smtClean="0">
                <a:solidFill>
                  <a:schemeClr val="tx1"/>
                </a:solidFill>
              </a:rPr>
              <a:t>à une </a:t>
            </a:r>
            <a:r>
              <a:rPr lang="fr-FR" cap="small" dirty="0" smtClean="0"/>
              <a:t>pièce complexe </a:t>
            </a:r>
            <a:r>
              <a:rPr lang="fr-FR" dirty="0" smtClean="0">
                <a:solidFill>
                  <a:schemeClr val="tx1"/>
                </a:solidFill>
              </a:rPr>
              <a:t>ayant des </a:t>
            </a:r>
            <a:r>
              <a:rPr lang="fr-FR" dirty="0" smtClean="0"/>
              <a:t>propriétés particulières ?</a:t>
            </a:r>
          </a:p>
          <a:p>
            <a:pPr lvl="1">
              <a:tabLst>
                <a:tab pos="6102350" algn="l"/>
              </a:tabLst>
            </a:pPr>
            <a:endParaRPr lang="fr-FR" dirty="0" smtClean="0"/>
          </a:p>
          <a:p>
            <a:pPr>
              <a:tabLst>
                <a:tab pos="6102350" algn="l"/>
              </a:tabLst>
            </a:pPr>
            <a:endParaRPr lang="fr-FR" dirty="0" smtClean="0"/>
          </a:p>
          <a:p>
            <a:endParaRPr lang="fr-FR" dirty="0" smtClean="0"/>
          </a:p>
          <a:p>
            <a:endParaRPr lang="fr-FR" dirty="0" smtClean="0"/>
          </a:p>
        </p:txBody>
      </p:sp>
      <p:sp>
        <p:nvSpPr>
          <p:cNvPr id="2" name="Espace réservé du numéro de diapositive 1"/>
          <p:cNvSpPr>
            <a:spLocks noGrp="1"/>
          </p:cNvSpPr>
          <p:nvPr>
            <p:ph type="sldNum" sz="quarter" idx="4"/>
          </p:nvPr>
        </p:nvSpPr>
        <p:spPr/>
        <p:txBody>
          <a:bodyPr/>
          <a:lstStyle/>
          <a:p>
            <a:fld id="{D9596E87-B084-49D4-B6ED-50ED00C4E442}" type="slidenum">
              <a:rPr lang="fr-FR" smtClean="0"/>
              <a:pPr/>
              <a:t>3</a:t>
            </a:fld>
            <a:endParaRPr lang="fr-FR" dirty="0"/>
          </a:p>
        </p:txBody>
      </p:sp>
      <p:graphicFrame>
        <p:nvGraphicFramePr>
          <p:cNvPr id="1026" name="Object 2"/>
          <p:cNvGraphicFramePr>
            <a:graphicFrameLocks noChangeAspect="1"/>
          </p:cNvGraphicFramePr>
          <p:nvPr/>
        </p:nvGraphicFramePr>
        <p:xfrm>
          <a:off x="2164703" y="2727246"/>
          <a:ext cx="2355396" cy="1247724"/>
        </p:xfrm>
        <a:graphic>
          <a:graphicData uri="http://schemas.openxmlformats.org/presentationml/2006/ole">
            <p:oleObj spid="_x0000_s1026" name="CS ChemDraw Drawing" r:id="rId3" imgW="1468080" imgH="777240" progId="ChemDraw.Document.6.0">
              <p:embed/>
            </p:oleObj>
          </a:graphicData>
        </a:graphic>
      </p:graphicFrame>
      <p:sp>
        <p:nvSpPr>
          <p:cNvPr id="5" name="Titre 3"/>
          <p:cNvSpPr txBox="1">
            <a:spLocks/>
          </p:cNvSpPr>
          <p:nvPr/>
        </p:nvSpPr>
        <p:spPr>
          <a:xfrm>
            <a:off x="4450702" y="3174032"/>
            <a:ext cx="3442996" cy="362271"/>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400" b="0" i="1" u="none" strike="noStrike" kern="1200" cap="none" spc="0" normalizeH="0" baseline="0" noProof="0" dirty="0" smtClean="0">
                <a:ln>
                  <a:noFill/>
                </a:ln>
                <a:solidFill>
                  <a:schemeClr val="tx1"/>
                </a:solidFill>
                <a:effectLst/>
                <a:uLnTx/>
                <a:uFillTx/>
                <a:latin typeface="Bookman Old Style" pitchFamily="18" charset="0"/>
                <a:ea typeface="+mj-ea"/>
                <a:cs typeface="+mj-cs"/>
              </a:rPr>
              <a:t>Structure générale d’un acide aminé</a:t>
            </a:r>
            <a:endParaRPr kumimoji="0" lang="fr-FR" sz="1400" b="0" i="1" u="none" strike="noStrike" kern="1200" cap="none" spc="0" normalizeH="0" baseline="0" noProof="0" dirty="0">
              <a:ln>
                <a:noFill/>
              </a:ln>
              <a:solidFill>
                <a:schemeClr val="tx1"/>
              </a:solidFill>
              <a:effectLst/>
              <a:uLnTx/>
              <a:uFillTx/>
              <a:latin typeface="Bookman Old Style"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diamond(in)">
                                      <p:cBhvr>
                                        <p:cTn id="14" dur="2000"/>
                                        <p:tgtEl>
                                          <p:spTgt spid="1026"/>
                                        </p:tgtEl>
                                      </p:cBhvr>
                                    </p:animEffect>
                                  </p:childTnLst>
                                </p:cTn>
                              </p:par>
                            </p:childTnLst>
                          </p:cTn>
                        </p:par>
                        <p:par>
                          <p:cTn id="15" fill="hold">
                            <p:stCondLst>
                              <p:cond delay="2000"/>
                            </p:stCondLst>
                            <p:childTnLst>
                              <p:par>
                                <p:cTn id="16" presetID="18" presetClass="entr" presetSubtype="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Right)">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000"/>
                                        <p:tgtEl>
                                          <p:spTgt spid="3">
                                            <p:txEl>
                                              <p:pRg st="6" end="6"/>
                                            </p:txEl>
                                          </p:spTgt>
                                        </p:tgtEl>
                                      </p:cBhvr>
                                    </p:animEffect>
                                    <p:anim calcmode="lin" valueType="num">
                                      <p:cBhvr>
                                        <p:cTn id="24"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5"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5300" y="652985"/>
            <a:ext cx="8915400" cy="5533222"/>
          </a:xfrm>
        </p:spPr>
        <p:txBody>
          <a:bodyPr/>
          <a:lstStyle/>
          <a:p>
            <a:pPr lvl="1"/>
            <a:r>
              <a:rPr lang="fr-FR" dirty="0" smtClean="0">
                <a:solidFill>
                  <a:schemeClr val="tx1"/>
                </a:solidFill>
              </a:rPr>
              <a:t>Lorsque</a:t>
            </a:r>
            <a:r>
              <a:rPr lang="fr-FR" dirty="0" smtClean="0"/>
              <a:t> </a:t>
            </a:r>
            <a:r>
              <a:rPr lang="fr-FR" dirty="0" smtClean="0">
                <a:solidFill>
                  <a:schemeClr val="tx1"/>
                </a:solidFill>
              </a:rPr>
              <a:t>l’</a:t>
            </a:r>
            <a:r>
              <a:rPr lang="fr-FR" dirty="0" smtClean="0"/>
              <a:t>article </a:t>
            </a:r>
            <a:r>
              <a:rPr lang="fr-FR" dirty="0" smtClean="0">
                <a:solidFill>
                  <a:schemeClr val="tx1"/>
                </a:solidFill>
              </a:rPr>
              <a:t>décrivant le</a:t>
            </a:r>
            <a:r>
              <a:rPr lang="fr-FR" dirty="0" smtClean="0"/>
              <a:t> système </a:t>
            </a:r>
            <a:r>
              <a:rPr lang="fr-FR" cap="small" dirty="0" smtClean="0"/>
              <a:t>Alphafold2</a:t>
            </a:r>
            <a:r>
              <a:rPr lang="fr-FR" dirty="0" smtClean="0"/>
              <a:t> </a:t>
            </a:r>
            <a:r>
              <a:rPr lang="fr-FR" dirty="0" smtClean="0">
                <a:solidFill>
                  <a:schemeClr val="tx1"/>
                </a:solidFill>
              </a:rPr>
              <a:t>est sorti en </a:t>
            </a:r>
            <a:r>
              <a:rPr lang="fr-FR" dirty="0" smtClean="0"/>
              <a:t>juillet 2021, </a:t>
            </a:r>
            <a:r>
              <a:rPr lang="fr-FR" dirty="0" smtClean="0">
                <a:solidFill>
                  <a:schemeClr val="tx1"/>
                </a:solidFill>
              </a:rPr>
              <a:t>nous l’avons décortiqué avec des collègues lors de séances de discussion pour parler de l’</a:t>
            </a:r>
            <a:r>
              <a:rPr lang="fr-FR" dirty="0" smtClean="0"/>
              <a:t>architecture du </a:t>
            </a:r>
            <a:r>
              <a:rPr lang="fr-FR" cap="small" dirty="0" smtClean="0"/>
              <a:t>réseau</a:t>
            </a:r>
            <a:r>
              <a:rPr lang="fr-FR" dirty="0" smtClean="0"/>
              <a:t> </a:t>
            </a:r>
            <a:r>
              <a:rPr lang="fr-FR" dirty="0" smtClean="0">
                <a:solidFill>
                  <a:schemeClr val="tx1"/>
                </a:solidFill>
              </a:rPr>
              <a:t>de</a:t>
            </a:r>
            <a:r>
              <a:rPr lang="fr-FR" dirty="0" smtClean="0"/>
              <a:t> </a:t>
            </a:r>
            <a:r>
              <a:rPr lang="fr-FR" cap="small" dirty="0" smtClean="0"/>
              <a:t>neurones</a:t>
            </a:r>
            <a:r>
              <a:rPr lang="fr-FR" dirty="0" smtClean="0"/>
              <a:t> </a:t>
            </a:r>
            <a:r>
              <a:rPr lang="fr-FR" dirty="0" smtClean="0">
                <a:solidFill>
                  <a:schemeClr val="tx1"/>
                </a:solidFill>
              </a:rPr>
              <a:t>et des</a:t>
            </a:r>
            <a:r>
              <a:rPr lang="fr-FR" dirty="0" smtClean="0"/>
              <a:t> </a:t>
            </a:r>
            <a:r>
              <a:rPr lang="fr-FR" cap="small" dirty="0" smtClean="0"/>
              <a:t>algorithmes</a:t>
            </a:r>
            <a:r>
              <a:rPr lang="fr-FR" dirty="0" smtClean="0"/>
              <a:t> </a:t>
            </a:r>
            <a:r>
              <a:rPr lang="fr-FR" dirty="0" smtClean="0">
                <a:solidFill>
                  <a:schemeClr val="tx1"/>
                </a:solidFill>
              </a:rPr>
              <a:t>utilisés</a:t>
            </a:r>
          </a:p>
          <a:p>
            <a:pPr lvl="1"/>
            <a:endParaRPr lang="fr-FR" dirty="0" smtClean="0"/>
          </a:p>
          <a:p>
            <a:pPr lvl="1"/>
            <a:r>
              <a:rPr lang="fr-FR" dirty="0" smtClean="0">
                <a:solidFill>
                  <a:schemeClr val="tx1"/>
                </a:solidFill>
              </a:rPr>
              <a:t>Que</a:t>
            </a:r>
            <a:r>
              <a:rPr lang="fr-FR" dirty="0" smtClean="0"/>
              <a:t> peut-on faire avec ces modèles </a:t>
            </a:r>
            <a:r>
              <a:rPr lang="fr-FR" dirty="0" smtClean="0">
                <a:solidFill>
                  <a:schemeClr val="tx1"/>
                </a:solidFill>
              </a:rPr>
              <a:t>et comment </a:t>
            </a:r>
            <a:r>
              <a:rPr lang="fr-FR" dirty="0" smtClean="0"/>
              <a:t>exploiter </a:t>
            </a:r>
            <a:r>
              <a:rPr lang="fr-FR" dirty="0" smtClean="0">
                <a:solidFill>
                  <a:schemeClr val="tx1"/>
                </a:solidFill>
              </a:rPr>
              <a:t>les</a:t>
            </a:r>
            <a:r>
              <a:rPr lang="fr-FR" dirty="0" smtClean="0"/>
              <a:t> modèles 3D prédits ?</a:t>
            </a:r>
          </a:p>
          <a:p>
            <a:pPr lvl="1"/>
            <a:endParaRPr lang="fr-FR" dirty="0" smtClean="0"/>
          </a:p>
          <a:p>
            <a:pPr lvl="1"/>
            <a:r>
              <a:rPr lang="fr-FR" dirty="0" smtClean="0"/>
              <a:t>Beaucoup d’efforts </a:t>
            </a:r>
            <a:r>
              <a:rPr lang="fr-FR" dirty="0" smtClean="0">
                <a:solidFill>
                  <a:schemeClr val="tx1"/>
                </a:solidFill>
              </a:rPr>
              <a:t>ont aussi été faits par le </a:t>
            </a:r>
            <a:r>
              <a:rPr lang="fr-FR" dirty="0" smtClean="0"/>
              <a:t>monde académique </a:t>
            </a:r>
            <a:r>
              <a:rPr lang="fr-FR" dirty="0" smtClean="0">
                <a:solidFill>
                  <a:schemeClr val="tx1"/>
                </a:solidFill>
              </a:rPr>
              <a:t>pour utiliser </a:t>
            </a:r>
            <a:r>
              <a:rPr lang="fr-FR" cap="small" dirty="0" smtClean="0"/>
              <a:t>Alphafold2</a:t>
            </a:r>
            <a:r>
              <a:rPr lang="fr-FR" dirty="0" smtClean="0"/>
              <a:t> </a:t>
            </a:r>
            <a:r>
              <a:rPr lang="fr-FR" dirty="0" smtClean="0">
                <a:solidFill>
                  <a:schemeClr val="tx1"/>
                </a:solidFill>
              </a:rPr>
              <a:t>afin de </a:t>
            </a:r>
            <a:r>
              <a:rPr lang="fr-FR" dirty="0" smtClean="0"/>
              <a:t>prédire </a:t>
            </a:r>
            <a:r>
              <a:rPr lang="fr-FR" dirty="0" smtClean="0">
                <a:solidFill>
                  <a:schemeClr val="tx1"/>
                </a:solidFill>
              </a:rPr>
              <a:t>la</a:t>
            </a:r>
            <a:r>
              <a:rPr lang="fr-FR" dirty="0" smtClean="0"/>
              <a:t> </a:t>
            </a:r>
            <a:r>
              <a:rPr lang="fr-FR" cap="small" dirty="0" smtClean="0"/>
              <a:t>forme</a:t>
            </a:r>
            <a:r>
              <a:rPr lang="fr-FR" dirty="0" smtClean="0"/>
              <a:t> </a:t>
            </a:r>
            <a:r>
              <a:rPr lang="fr-FR" dirty="0" smtClean="0">
                <a:solidFill>
                  <a:schemeClr val="tx1"/>
                </a:solidFill>
              </a:rPr>
              <a:t>des</a:t>
            </a:r>
            <a:r>
              <a:rPr lang="fr-FR" dirty="0" smtClean="0"/>
              <a:t> assemblages de </a:t>
            </a:r>
            <a:r>
              <a:rPr lang="fr-FR" cap="small" dirty="0" smtClean="0"/>
              <a:t>protéines</a:t>
            </a:r>
            <a:r>
              <a:rPr lang="fr-FR" dirty="0" smtClean="0"/>
              <a:t> </a:t>
            </a:r>
            <a:r>
              <a:rPr lang="fr-FR" dirty="0" smtClean="0">
                <a:solidFill>
                  <a:schemeClr val="tx1"/>
                </a:solidFill>
              </a:rPr>
              <a:t>(les complexes)</a:t>
            </a:r>
            <a:endParaRPr lang="fr-FR" dirty="0">
              <a:solidFill>
                <a:schemeClr val="tx1"/>
              </a:solidFill>
            </a:endParaRPr>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30</a:t>
            </a:fld>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1"/>
            <a:r>
              <a:rPr lang="fr-FR" dirty="0" smtClean="0"/>
              <a:t>Et finalement, </a:t>
            </a:r>
            <a:r>
              <a:rPr lang="fr-FR" dirty="0" smtClean="0">
                <a:solidFill>
                  <a:schemeClr val="tx1"/>
                </a:solidFill>
              </a:rPr>
              <a:t>en</a:t>
            </a:r>
            <a:r>
              <a:rPr lang="fr-FR" dirty="0" smtClean="0"/>
              <a:t> octobre 2021, </a:t>
            </a:r>
            <a:r>
              <a:rPr lang="fr-FR" dirty="0" smtClean="0">
                <a:solidFill>
                  <a:schemeClr val="tx1"/>
                </a:solidFill>
              </a:rPr>
              <a:t>l’</a:t>
            </a:r>
            <a:r>
              <a:rPr lang="fr-FR" dirty="0" smtClean="0"/>
              <a:t>équipe de chercheurs de </a:t>
            </a:r>
            <a:r>
              <a:rPr lang="fr-FR" cap="small" dirty="0" smtClean="0"/>
              <a:t>Deepmind</a:t>
            </a:r>
            <a:r>
              <a:rPr lang="fr-FR" dirty="0" smtClean="0"/>
              <a:t> </a:t>
            </a:r>
            <a:r>
              <a:rPr lang="fr-FR" dirty="0" smtClean="0">
                <a:solidFill>
                  <a:schemeClr val="tx1"/>
                </a:solidFill>
              </a:rPr>
              <a:t>a sorti une </a:t>
            </a:r>
            <a:r>
              <a:rPr lang="fr-FR" dirty="0" smtClean="0"/>
              <a:t>prépublication </a:t>
            </a:r>
            <a:r>
              <a:rPr lang="fr-FR" dirty="0" smtClean="0">
                <a:solidFill>
                  <a:schemeClr val="tx1"/>
                </a:solidFill>
              </a:rPr>
              <a:t>présentant les résultats d’une </a:t>
            </a:r>
            <a:r>
              <a:rPr lang="fr-FR" dirty="0" smtClean="0"/>
              <a:t>nouvelle version du réseau de neurones </a:t>
            </a:r>
            <a:r>
              <a:rPr lang="fr-FR" dirty="0" smtClean="0">
                <a:solidFill>
                  <a:schemeClr val="tx1"/>
                </a:solidFill>
              </a:rPr>
              <a:t>baptisé</a:t>
            </a:r>
            <a:r>
              <a:rPr lang="fr-FR" dirty="0" smtClean="0"/>
              <a:t> </a:t>
            </a:r>
            <a:r>
              <a:rPr lang="fr-FR" cap="small" dirty="0" smtClean="0"/>
              <a:t>Alphafold-multimer</a:t>
            </a:r>
          </a:p>
          <a:p>
            <a:pPr lvl="2"/>
            <a:endParaRPr lang="fr-FR" dirty="0" smtClean="0"/>
          </a:p>
          <a:p>
            <a:pPr lvl="2"/>
            <a:r>
              <a:rPr lang="fr-FR" dirty="0" smtClean="0">
                <a:solidFill>
                  <a:schemeClr val="tx1"/>
                </a:solidFill>
              </a:rPr>
              <a:t>consacrée précisément à la </a:t>
            </a:r>
            <a:r>
              <a:rPr lang="fr-FR" dirty="0" smtClean="0"/>
              <a:t>prédiction </a:t>
            </a:r>
            <a:r>
              <a:rPr lang="fr-FR" dirty="0" smtClean="0">
                <a:solidFill>
                  <a:schemeClr val="tx1"/>
                </a:solidFill>
              </a:rPr>
              <a:t>de ces </a:t>
            </a:r>
            <a:r>
              <a:rPr lang="fr-FR" dirty="0" smtClean="0"/>
              <a:t>assemblages</a:t>
            </a:r>
          </a:p>
          <a:p>
            <a:pPr lvl="2"/>
            <a:endParaRPr lang="fr-FR" dirty="0" smtClean="0"/>
          </a:p>
          <a:p>
            <a:pPr lvl="2"/>
            <a:r>
              <a:rPr lang="fr-FR" dirty="0" smtClean="0"/>
              <a:t>Les résultats </a:t>
            </a:r>
            <a:r>
              <a:rPr lang="fr-FR" dirty="0" smtClean="0">
                <a:solidFill>
                  <a:schemeClr val="tx1"/>
                </a:solidFill>
              </a:rPr>
              <a:t>de cet article montrent qu’</a:t>
            </a:r>
            <a:r>
              <a:rPr lang="fr-FR" cap="small" dirty="0" smtClean="0"/>
              <a:t>Alphafold</a:t>
            </a:r>
            <a:r>
              <a:rPr lang="fr-FR" dirty="0" smtClean="0"/>
              <a:t>-</a:t>
            </a:r>
            <a:r>
              <a:rPr lang="fr-FR" cap="small" dirty="0" smtClean="0"/>
              <a:t>multimer</a:t>
            </a:r>
            <a:r>
              <a:rPr lang="fr-FR" dirty="0" smtClean="0"/>
              <a:t>, légèrement modifié </a:t>
            </a:r>
            <a:r>
              <a:rPr lang="fr-FR" dirty="0" smtClean="0">
                <a:solidFill>
                  <a:schemeClr val="tx1"/>
                </a:solidFill>
              </a:rPr>
              <a:t>et surtout </a:t>
            </a:r>
            <a:r>
              <a:rPr lang="fr-FR" dirty="0" smtClean="0"/>
              <a:t>réentraîné </a:t>
            </a:r>
            <a:r>
              <a:rPr lang="fr-FR" dirty="0" smtClean="0">
                <a:solidFill>
                  <a:schemeClr val="tx1"/>
                </a:solidFill>
              </a:rPr>
              <a:t>sur les </a:t>
            </a:r>
            <a:r>
              <a:rPr lang="fr-FR" cap="small" dirty="0" smtClean="0"/>
              <a:t>complexes</a:t>
            </a:r>
          </a:p>
          <a:p>
            <a:pPr lvl="3"/>
            <a:endParaRPr lang="fr-FR" dirty="0" smtClean="0"/>
          </a:p>
          <a:p>
            <a:pPr lvl="3"/>
            <a:r>
              <a:rPr lang="fr-FR" dirty="0" smtClean="0"/>
              <a:t>fait mieux </a:t>
            </a:r>
            <a:r>
              <a:rPr lang="fr-FR" dirty="0" smtClean="0">
                <a:solidFill>
                  <a:schemeClr val="tx1"/>
                </a:solidFill>
              </a:rPr>
              <a:t>que</a:t>
            </a:r>
            <a:r>
              <a:rPr lang="fr-FR" dirty="0" smtClean="0"/>
              <a:t> « l’état de l’art » </a:t>
            </a:r>
            <a:r>
              <a:rPr lang="fr-FR" dirty="0" smtClean="0">
                <a:solidFill>
                  <a:schemeClr val="tx1"/>
                </a:solidFill>
              </a:rPr>
              <a:t>et aussi que les </a:t>
            </a:r>
            <a:r>
              <a:rPr lang="fr-FR" dirty="0" smtClean="0"/>
              <a:t>tentatives du monde académique </a:t>
            </a:r>
            <a:r>
              <a:rPr lang="fr-FR" dirty="0" smtClean="0">
                <a:solidFill>
                  <a:schemeClr val="tx1"/>
                </a:solidFill>
              </a:rPr>
              <a:t>qui avaient juste </a:t>
            </a:r>
            <a:r>
              <a:rPr lang="fr-FR" dirty="0" smtClean="0"/>
              <a:t>« détourné » </a:t>
            </a:r>
            <a:r>
              <a:rPr lang="fr-FR" cap="small" dirty="0" smtClean="0"/>
              <a:t>Alphafold2</a:t>
            </a:r>
            <a:r>
              <a:rPr lang="fr-FR" dirty="0" smtClean="0"/>
              <a:t> </a:t>
            </a:r>
            <a:r>
              <a:rPr lang="fr-FR" dirty="0" smtClean="0">
                <a:solidFill>
                  <a:schemeClr val="tx1"/>
                </a:solidFill>
              </a:rPr>
              <a:t>pour la prédiction de complexes, </a:t>
            </a:r>
            <a:r>
              <a:rPr lang="fr-FR" dirty="0" smtClean="0"/>
              <a:t>sans entraînement</a:t>
            </a:r>
          </a:p>
          <a:p>
            <a:pPr lvl="3"/>
            <a:endParaRPr lang="fr-FR" dirty="0" smtClean="0"/>
          </a:p>
          <a:p>
            <a:pPr lvl="2"/>
            <a:r>
              <a:rPr lang="fr-FR" dirty="0" smtClean="0">
                <a:solidFill>
                  <a:schemeClr val="tx1"/>
                </a:solidFill>
              </a:rPr>
              <a:t>Par ailleurs</a:t>
            </a:r>
            <a:r>
              <a:rPr lang="fr-FR" smtClean="0">
                <a:solidFill>
                  <a:schemeClr val="tx1"/>
                </a:solidFill>
              </a:rPr>
              <a:t>, </a:t>
            </a:r>
            <a:r>
              <a:rPr lang="fr-FR" cap="small" smtClean="0"/>
              <a:t>Demis </a:t>
            </a:r>
            <a:r>
              <a:rPr lang="fr-FR" cap="small" dirty="0" smtClean="0"/>
              <a:t>Hassabis</a:t>
            </a:r>
            <a:r>
              <a:rPr lang="fr-FR" dirty="0" smtClean="0"/>
              <a:t>, l’un des fondateurs </a:t>
            </a:r>
            <a:r>
              <a:rPr lang="fr-FR" dirty="0" smtClean="0">
                <a:solidFill>
                  <a:schemeClr val="tx1"/>
                </a:solidFill>
              </a:rPr>
              <a:t>de</a:t>
            </a:r>
            <a:r>
              <a:rPr lang="fr-FR" dirty="0" smtClean="0"/>
              <a:t> </a:t>
            </a:r>
            <a:r>
              <a:rPr lang="fr-FR" cap="small" dirty="0" smtClean="0"/>
              <a:t>Deepmind</a:t>
            </a:r>
            <a:r>
              <a:rPr lang="fr-FR" dirty="0" smtClean="0"/>
              <a:t>, </a:t>
            </a:r>
            <a:r>
              <a:rPr lang="fr-FR" dirty="0" smtClean="0">
                <a:solidFill>
                  <a:schemeClr val="tx1"/>
                </a:solidFill>
              </a:rPr>
              <a:t>a annoncé en </a:t>
            </a:r>
            <a:r>
              <a:rPr lang="fr-FR" dirty="0" smtClean="0"/>
              <a:t>novembre 2021 </a:t>
            </a:r>
            <a:r>
              <a:rPr lang="fr-FR" dirty="0" smtClean="0">
                <a:solidFill>
                  <a:schemeClr val="tx1"/>
                </a:solidFill>
              </a:rPr>
              <a:t>la création d’une </a:t>
            </a:r>
            <a:r>
              <a:rPr lang="fr-FR" cap="small" dirty="0" smtClean="0"/>
              <a:t>start-up</a:t>
            </a:r>
            <a:r>
              <a:rPr lang="fr-FR" dirty="0" smtClean="0"/>
              <a:t> baptisée </a:t>
            </a:r>
            <a:r>
              <a:rPr lang="fr-FR" cap="small" dirty="0" smtClean="0"/>
              <a:t>Isomorphic</a:t>
            </a:r>
            <a:r>
              <a:rPr lang="fr-FR" dirty="0" smtClean="0"/>
              <a:t> Labs</a:t>
            </a:r>
            <a:endParaRPr lang="fr-FR"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31</a:t>
            </a:fld>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5300" y="1875346"/>
            <a:ext cx="8915400" cy="3097932"/>
          </a:xfrm>
        </p:spPr>
        <p:txBody>
          <a:bodyPr/>
          <a:lstStyle/>
          <a:p>
            <a:pPr lvl="3"/>
            <a:r>
              <a:rPr lang="fr-FR" dirty="0" smtClean="0">
                <a:solidFill>
                  <a:schemeClr val="tx1"/>
                </a:solidFill>
              </a:rPr>
              <a:t>dont</a:t>
            </a:r>
            <a:r>
              <a:rPr lang="fr-FR" dirty="0" smtClean="0"/>
              <a:t> </a:t>
            </a:r>
            <a:r>
              <a:rPr lang="fr-FR" dirty="0" smtClean="0">
                <a:solidFill>
                  <a:schemeClr val="tx1"/>
                </a:solidFill>
              </a:rPr>
              <a:t>l’</a:t>
            </a:r>
            <a:r>
              <a:rPr lang="fr-FR" dirty="0" smtClean="0"/>
              <a:t>objectif affiché </a:t>
            </a:r>
            <a:r>
              <a:rPr lang="fr-FR" dirty="0" smtClean="0">
                <a:solidFill>
                  <a:schemeClr val="tx1"/>
                </a:solidFill>
              </a:rPr>
              <a:t>est de </a:t>
            </a:r>
            <a:r>
              <a:rPr lang="fr-FR" cap="small" dirty="0" smtClean="0"/>
              <a:t>révolutionner</a:t>
            </a:r>
            <a:r>
              <a:rPr lang="fr-FR" dirty="0" smtClean="0"/>
              <a:t> </a:t>
            </a:r>
            <a:r>
              <a:rPr lang="fr-FR" dirty="0" smtClean="0">
                <a:solidFill>
                  <a:schemeClr val="tx1"/>
                </a:solidFill>
              </a:rPr>
              <a:t>le</a:t>
            </a:r>
            <a:r>
              <a:rPr lang="fr-FR" dirty="0" smtClean="0"/>
              <a:t> processus </a:t>
            </a:r>
            <a:r>
              <a:rPr lang="fr-FR" dirty="0" smtClean="0">
                <a:solidFill>
                  <a:schemeClr val="tx1"/>
                </a:solidFill>
              </a:rPr>
              <a:t>de la </a:t>
            </a:r>
            <a:r>
              <a:rPr lang="fr-FR" dirty="0" smtClean="0"/>
              <a:t>mise au point </a:t>
            </a:r>
            <a:r>
              <a:rPr lang="fr-FR" dirty="0" smtClean="0">
                <a:solidFill>
                  <a:schemeClr val="tx1"/>
                </a:solidFill>
              </a:rPr>
              <a:t>de</a:t>
            </a:r>
            <a:r>
              <a:rPr lang="fr-FR" dirty="0" smtClean="0"/>
              <a:t> </a:t>
            </a:r>
            <a:r>
              <a:rPr lang="fr-FR" cap="small" dirty="0" smtClean="0"/>
              <a:t>nouveaux médicaments </a:t>
            </a:r>
            <a:r>
              <a:rPr lang="fr-FR" dirty="0" smtClean="0"/>
              <a:t>(drug discovery)</a:t>
            </a:r>
          </a:p>
          <a:p>
            <a:pPr lvl="4"/>
            <a:endParaRPr lang="fr-FR" dirty="0" smtClean="0"/>
          </a:p>
          <a:p>
            <a:pPr lvl="4"/>
            <a:r>
              <a:rPr lang="fr-FR" dirty="0" smtClean="0">
                <a:solidFill>
                  <a:schemeClr val="tx1"/>
                </a:solidFill>
              </a:rPr>
              <a:t>grâce</a:t>
            </a:r>
            <a:r>
              <a:rPr lang="fr-FR" dirty="0" smtClean="0"/>
              <a:t> </a:t>
            </a:r>
            <a:r>
              <a:rPr lang="fr-FR" dirty="0" smtClean="0">
                <a:solidFill>
                  <a:schemeClr val="tx1"/>
                </a:solidFill>
              </a:rPr>
              <a:t>au</a:t>
            </a:r>
            <a:r>
              <a:rPr lang="fr-FR" dirty="0" smtClean="0"/>
              <a:t> transfert de connaissances issues de </a:t>
            </a:r>
            <a:r>
              <a:rPr lang="fr-FR" cap="small" dirty="0" smtClean="0"/>
              <a:t>Deepmind</a:t>
            </a:r>
          </a:p>
          <a:p>
            <a:pPr lvl="4"/>
            <a:endParaRPr lang="fr-FR" dirty="0" smtClean="0"/>
          </a:p>
          <a:p>
            <a:pPr lvl="1"/>
            <a:r>
              <a:rPr lang="fr-FR" dirty="0" smtClean="0"/>
              <a:t>Les choses bougent vite et la vague déclenchée par l’arrivée d’</a:t>
            </a:r>
            <a:r>
              <a:rPr lang="fr-FR" cap="small" dirty="0" smtClean="0"/>
              <a:t>Alphafold</a:t>
            </a:r>
            <a:r>
              <a:rPr lang="fr-FR" dirty="0" smtClean="0"/>
              <a:t> n’est pas encore retombée</a:t>
            </a:r>
            <a:endParaRPr lang="fr-FR"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32</a:t>
            </a:fld>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Les </a:t>
            </a:r>
            <a:r>
              <a:rPr lang="fr-FR" cap="small" dirty="0" smtClean="0"/>
              <a:t>protéines</a:t>
            </a:r>
            <a:r>
              <a:rPr lang="fr-FR" dirty="0" smtClean="0"/>
              <a:t> sont des </a:t>
            </a:r>
            <a:r>
              <a:rPr lang="fr-FR" cap="small" dirty="0" smtClean="0"/>
              <a:t>macromolécules</a:t>
            </a:r>
            <a:r>
              <a:rPr lang="fr-FR" dirty="0" smtClean="0"/>
              <a:t> présentes dans toutes les </a:t>
            </a:r>
            <a:r>
              <a:rPr lang="fr-FR" cap="small" dirty="0" smtClean="0"/>
              <a:t>cellules</a:t>
            </a:r>
          </a:p>
          <a:p>
            <a:pPr lvl="1"/>
            <a:endParaRPr lang="fr-FR" dirty="0" smtClean="0"/>
          </a:p>
          <a:p>
            <a:pPr lvl="1"/>
            <a:r>
              <a:rPr lang="fr-FR" dirty="0" smtClean="0">
                <a:solidFill>
                  <a:schemeClr val="tx1"/>
                </a:solidFill>
              </a:rPr>
              <a:t>produites par le </a:t>
            </a:r>
            <a:r>
              <a:rPr lang="fr-FR" cap="small" dirty="0" smtClean="0"/>
              <a:t>génome</a:t>
            </a:r>
            <a:r>
              <a:rPr lang="fr-FR" dirty="0" smtClean="0"/>
              <a:t> </a:t>
            </a:r>
            <a:r>
              <a:rPr lang="fr-FR" dirty="0" smtClean="0">
                <a:solidFill>
                  <a:schemeClr val="tx1"/>
                </a:solidFill>
              </a:rPr>
              <a:t>d’un organisme :</a:t>
            </a:r>
          </a:p>
          <a:p>
            <a:pPr lvl="2"/>
            <a:endParaRPr lang="fr-FR" sz="1200" dirty="0" smtClean="0"/>
          </a:p>
          <a:p>
            <a:pPr lvl="2"/>
            <a:r>
              <a:rPr lang="fr-FR" cap="small" dirty="0" smtClean="0"/>
              <a:t>Enzymes</a:t>
            </a:r>
          </a:p>
          <a:p>
            <a:pPr lvl="2"/>
            <a:endParaRPr lang="fr-FR" sz="1200" dirty="0" smtClean="0"/>
          </a:p>
          <a:p>
            <a:pPr lvl="2"/>
            <a:r>
              <a:rPr lang="fr-FR" cap="small" dirty="0" smtClean="0"/>
              <a:t>Hormones</a:t>
            </a:r>
            <a:r>
              <a:rPr lang="fr-FR" dirty="0" smtClean="0"/>
              <a:t> </a:t>
            </a:r>
            <a:r>
              <a:rPr lang="fr-FR" dirty="0" smtClean="0">
                <a:solidFill>
                  <a:schemeClr val="tx1"/>
                </a:solidFill>
              </a:rPr>
              <a:t>(ex : </a:t>
            </a:r>
            <a:r>
              <a:rPr lang="fr-FR" cap="small" dirty="0" smtClean="0">
                <a:solidFill>
                  <a:schemeClr val="tx1"/>
                </a:solidFill>
              </a:rPr>
              <a:t>insuline</a:t>
            </a:r>
            <a:r>
              <a:rPr lang="fr-FR" dirty="0" smtClean="0">
                <a:solidFill>
                  <a:schemeClr val="tx1"/>
                </a:solidFill>
              </a:rPr>
              <a:t>)</a:t>
            </a:r>
          </a:p>
          <a:p>
            <a:pPr lvl="2"/>
            <a:endParaRPr lang="fr-FR" sz="1200" dirty="0" smtClean="0"/>
          </a:p>
          <a:p>
            <a:pPr lvl="2"/>
            <a:r>
              <a:rPr lang="fr-FR" cap="small" dirty="0" smtClean="0"/>
              <a:t>Anticorps</a:t>
            </a:r>
          </a:p>
          <a:p>
            <a:pPr lvl="2"/>
            <a:endParaRPr lang="fr-FR" sz="1200" dirty="0" smtClean="0"/>
          </a:p>
          <a:p>
            <a:pPr lvl="2"/>
            <a:r>
              <a:rPr lang="fr-FR" cap="small" dirty="0" smtClean="0"/>
              <a:t>Protéines</a:t>
            </a:r>
            <a:r>
              <a:rPr lang="fr-FR" dirty="0" smtClean="0"/>
              <a:t> </a:t>
            </a:r>
            <a:r>
              <a:rPr lang="fr-FR" cap="small" dirty="0" smtClean="0"/>
              <a:t>fibreuses</a:t>
            </a:r>
            <a:r>
              <a:rPr lang="fr-FR" dirty="0" smtClean="0"/>
              <a:t> </a:t>
            </a:r>
            <a:r>
              <a:rPr lang="fr-FR" dirty="0" smtClean="0">
                <a:solidFill>
                  <a:schemeClr val="tx1"/>
                </a:solidFill>
              </a:rPr>
              <a:t>nombreuses dans les </a:t>
            </a:r>
            <a:r>
              <a:rPr lang="fr-FR" cap="small" dirty="0" smtClean="0"/>
              <a:t>muscles</a:t>
            </a:r>
          </a:p>
          <a:p>
            <a:pPr lvl="2"/>
            <a:endParaRPr lang="fr-FR" sz="1200" dirty="0" smtClean="0"/>
          </a:p>
          <a:p>
            <a:pPr lvl="2"/>
            <a:r>
              <a:rPr lang="fr-FR" dirty="0" smtClean="0"/>
              <a:t>etc …</a:t>
            </a:r>
          </a:p>
          <a:p>
            <a:pPr lvl="2"/>
            <a:endParaRPr lang="fr-FR" dirty="0" smtClean="0"/>
          </a:p>
          <a:p>
            <a:pPr lvl="1"/>
            <a:r>
              <a:rPr lang="fr-FR" dirty="0" smtClean="0"/>
              <a:t>Cas de l’</a:t>
            </a:r>
            <a:r>
              <a:rPr lang="fr-FR" cap="small" dirty="0" smtClean="0"/>
              <a:t>insuline</a:t>
            </a:r>
            <a:r>
              <a:rPr lang="fr-FR" dirty="0" smtClean="0"/>
              <a:t> </a:t>
            </a:r>
            <a:r>
              <a:rPr lang="fr-FR" cap="small" dirty="0" smtClean="0"/>
              <a:t>humaine</a:t>
            </a:r>
            <a:endParaRPr lang="fr-FR" cap="small"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4</a:t>
            </a:fld>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921BC4F-E167-4596-91E0-8095424B399E}" type="slidenum">
              <a:rPr lang="fr-FR" smtClean="0"/>
              <a:pPr/>
              <a:t>5</a:t>
            </a:fld>
            <a:endParaRPr lang="fr-FR" dirty="0"/>
          </a:p>
        </p:txBody>
      </p:sp>
      <p:pic>
        <p:nvPicPr>
          <p:cNvPr id="10242" name="Picture 2"/>
          <p:cNvPicPr>
            <a:picLocks noChangeAspect="1" noChangeArrowheads="1"/>
          </p:cNvPicPr>
          <p:nvPr/>
        </p:nvPicPr>
        <p:blipFill>
          <a:blip r:embed="rId2" cstate="print"/>
          <a:srcRect/>
          <a:stretch>
            <a:fillRect/>
          </a:stretch>
        </p:blipFill>
        <p:spPr bwMode="auto">
          <a:xfrm>
            <a:off x="863302" y="773290"/>
            <a:ext cx="8187418" cy="52597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plus(out)">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95300" y="634323"/>
            <a:ext cx="8915400" cy="5579875"/>
          </a:xfrm>
        </p:spPr>
        <p:txBody>
          <a:bodyPr/>
          <a:lstStyle/>
          <a:p>
            <a:pPr lvl="2"/>
            <a:r>
              <a:rPr lang="fr-FR" dirty="0" smtClean="0"/>
              <a:t>Insuline : hormone protéique </a:t>
            </a:r>
            <a:r>
              <a:rPr lang="fr-FR" dirty="0" smtClean="0">
                <a:solidFill>
                  <a:schemeClr val="tx1"/>
                </a:solidFill>
              </a:rPr>
              <a:t>essentielle pour le </a:t>
            </a:r>
            <a:r>
              <a:rPr lang="fr-FR" dirty="0" smtClean="0"/>
              <a:t>maintien </a:t>
            </a:r>
            <a:r>
              <a:rPr lang="fr-FR" dirty="0" smtClean="0">
                <a:solidFill>
                  <a:schemeClr val="tx1"/>
                </a:solidFill>
              </a:rPr>
              <a:t>du</a:t>
            </a:r>
            <a:r>
              <a:rPr lang="fr-FR" dirty="0" smtClean="0"/>
              <a:t> taux de glucose sanguin </a:t>
            </a:r>
            <a:r>
              <a:rPr lang="fr-FR" dirty="0" smtClean="0">
                <a:solidFill>
                  <a:schemeClr val="tx1"/>
                </a:solidFill>
              </a:rPr>
              <a:t>à des niveaux appropriés</a:t>
            </a:r>
          </a:p>
          <a:p>
            <a:pPr lvl="2"/>
            <a:endParaRPr lang="fr-FR" dirty="0" smtClean="0"/>
          </a:p>
          <a:p>
            <a:pPr lvl="2"/>
            <a:r>
              <a:rPr lang="fr-FR" dirty="0" smtClean="0">
                <a:solidFill>
                  <a:schemeClr val="tx1"/>
                </a:solidFill>
              </a:rPr>
              <a:t>Une chaîne formée par une séquence spécifique d’acides aminés (</a:t>
            </a:r>
            <a:r>
              <a:rPr lang="fr-FR" dirty="0" smtClean="0"/>
              <a:t>structure </a:t>
            </a:r>
            <a:r>
              <a:rPr lang="fr-FR" cap="small" dirty="0" smtClean="0"/>
              <a:t>primaire</a:t>
            </a:r>
            <a:r>
              <a:rPr lang="fr-FR" dirty="0" smtClean="0">
                <a:solidFill>
                  <a:schemeClr val="tx1"/>
                </a:solidFill>
              </a:rPr>
              <a:t>)</a:t>
            </a:r>
            <a:r>
              <a:rPr lang="fr-FR" dirty="0" smtClean="0"/>
              <a:t> </a:t>
            </a:r>
            <a:r>
              <a:rPr lang="fr-FR" dirty="0" smtClean="0">
                <a:solidFill>
                  <a:schemeClr val="tx1"/>
                </a:solidFill>
              </a:rPr>
              <a:t>définit une protéine comme l’insuline</a:t>
            </a:r>
          </a:p>
          <a:p>
            <a:pPr lvl="2"/>
            <a:endParaRPr lang="fr-FR" dirty="0" smtClean="0"/>
          </a:p>
          <a:p>
            <a:pPr lvl="2"/>
            <a:r>
              <a:rPr lang="fr-FR" dirty="0" smtClean="0"/>
              <a:t>Cette chaîne se replie </a:t>
            </a:r>
            <a:r>
              <a:rPr lang="fr-FR" dirty="0" smtClean="0">
                <a:solidFill>
                  <a:schemeClr val="tx1"/>
                </a:solidFill>
              </a:rPr>
              <a:t>en une structure bien définie (</a:t>
            </a:r>
            <a:r>
              <a:rPr lang="fr-FR" dirty="0" smtClean="0"/>
              <a:t>structure </a:t>
            </a:r>
            <a:r>
              <a:rPr lang="fr-FR" cap="small" dirty="0" smtClean="0"/>
              <a:t>tertiaire</a:t>
            </a:r>
            <a:r>
              <a:rPr lang="fr-FR" dirty="0" smtClean="0">
                <a:solidFill>
                  <a:schemeClr val="tx1"/>
                </a:solidFill>
              </a:rPr>
              <a:t>),</a:t>
            </a:r>
            <a:r>
              <a:rPr lang="fr-FR" dirty="0" smtClean="0"/>
              <a:t> </a:t>
            </a:r>
            <a:r>
              <a:rPr lang="fr-FR" dirty="0" smtClean="0">
                <a:solidFill>
                  <a:schemeClr val="tx1"/>
                </a:solidFill>
              </a:rPr>
              <a:t>dans ce cas une seule molécule d’insuline</a:t>
            </a:r>
          </a:p>
          <a:p>
            <a:pPr lvl="2"/>
            <a:endParaRPr lang="fr-FR" dirty="0" smtClean="0"/>
          </a:p>
          <a:p>
            <a:pPr lvl="2"/>
            <a:r>
              <a:rPr lang="fr-FR" dirty="0" smtClean="0"/>
              <a:t>De telles structures peuvent s’assembler avec d’autres chaînes </a:t>
            </a:r>
            <a:r>
              <a:rPr lang="fr-FR" dirty="0" smtClean="0">
                <a:solidFill>
                  <a:schemeClr val="tx1"/>
                </a:solidFill>
              </a:rPr>
              <a:t>pour former des </a:t>
            </a:r>
            <a:r>
              <a:rPr lang="fr-FR" cap="small" dirty="0" smtClean="0"/>
              <a:t>réseaux</a:t>
            </a:r>
            <a:r>
              <a:rPr lang="fr-FR" dirty="0" smtClean="0"/>
              <a:t>, </a:t>
            </a:r>
          </a:p>
          <a:p>
            <a:pPr lvl="3"/>
            <a:endParaRPr lang="fr-FR" dirty="0" smtClean="0"/>
          </a:p>
          <a:p>
            <a:pPr lvl="3"/>
            <a:r>
              <a:rPr lang="fr-FR" dirty="0" smtClean="0">
                <a:solidFill>
                  <a:schemeClr val="tx1"/>
                </a:solidFill>
              </a:rPr>
              <a:t>tels que le </a:t>
            </a:r>
            <a:r>
              <a:rPr lang="fr-FR" dirty="0" smtClean="0"/>
              <a:t>complexe de 6 molécules </a:t>
            </a:r>
            <a:r>
              <a:rPr lang="fr-FR" dirty="0" smtClean="0">
                <a:solidFill>
                  <a:schemeClr val="tx1"/>
                </a:solidFill>
              </a:rPr>
              <a:t>d’insuline représenté à l’extrême droite (</a:t>
            </a:r>
            <a:r>
              <a:rPr lang="fr-FR" dirty="0" smtClean="0"/>
              <a:t>structure </a:t>
            </a:r>
            <a:r>
              <a:rPr lang="fr-FR" cap="small" dirty="0" smtClean="0"/>
              <a:t>quaternaire</a:t>
            </a:r>
            <a:r>
              <a:rPr lang="fr-FR" dirty="0" smtClean="0">
                <a:solidFill>
                  <a:schemeClr val="tx1"/>
                </a:solidFill>
              </a:rPr>
              <a:t>)</a:t>
            </a:r>
          </a:p>
        </p:txBody>
      </p:sp>
      <p:sp>
        <p:nvSpPr>
          <p:cNvPr id="3" name="Espace réservé du numéro de diapositive 2"/>
          <p:cNvSpPr>
            <a:spLocks noGrp="1"/>
          </p:cNvSpPr>
          <p:nvPr>
            <p:ph type="sldNum" sz="quarter" idx="4"/>
          </p:nvPr>
        </p:nvSpPr>
        <p:spPr/>
        <p:txBody>
          <a:bodyPr/>
          <a:lstStyle/>
          <a:p>
            <a:fld id="{C4EB281E-AA97-4A52-8F98-C68F51E0CA02}" type="slidenum">
              <a:rPr lang="fr-FR" smtClean="0"/>
              <a:pPr/>
              <a:t>6</a:t>
            </a:fld>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5300" y="662316"/>
            <a:ext cx="8915400" cy="5505230"/>
          </a:xfrm>
        </p:spPr>
        <p:txBody>
          <a:bodyPr/>
          <a:lstStyle/>
          <a:p>
            <a:pPr lvl="2"/>
            <a:r>
              <a:rPr lang="fr-FR" dirty="0" smtClean="0"/>
              <a:t>Il est souvent possible </a:t>
            </a:r>
            <a:r>
              <a:rPr lang="fr-FR" dirty="0" smtClean="0">
                <a:solidFill>
                  <a:schemeClr val="tx1"/>
                </a:solidFill>
              </a:rPr>
              <a:t>de</a:t>
            </a:r>
            <a:r>
              <a:rPr lang="fr-FR" dirty="0" smtClean="0"/>
              <a:t> conduire ces réseaux </a:t>
            </a:r>
            <a:r>
              <a:rPr lang="fr-FR" dirty="0" smtClean="0">
                <a:solidFill>
                  <a:schemeClr val="tx1"/>
                </a:solidFill>
              </a:rPr>
              <a:t>à former des </a:t>
            </a:r>
            <a:r>
              <a:rPr lang="fr-FR" cap="small" dirty="0" smtClean="0"/>
              <a:t>cristaux</a:t>
            </a:r>
            <a:r>
              <a:rPr lang="fr-FR" dirty="0" smtClean="0"/>
              <a:t> </a:t>
            </a:r>
            <a:r>
              <a:rPr lang="fr-FR" dirty="0" smtClean="0">
                <a:solidFill>
                  <a:schemeClr val="tx1"/>
                </a:solidFill>
              </a:rPr>
              <a:t>bien définis :</a:t>
            </a:r>
          </a:p>
          <a:p>
            <a:pPr lvl="3"/>
            <a:endParaRPr lang="fr-FR" dirty="0" smtClean="0"/>
          </a:p>
          <a:p>
            <a:pPr lvl="3"/>
            <a:r>
              <a:rPr lang="fr-FR" dirty="0" smtClean="0">
                <a:solidFill>
                  <a:schemeClr val="tx1"/>
                </a:solidFill>
              </a:rPr>
              <a:t>ce qui permet une </a:t>
            </a:r>
            <a:r>
              <a:rPr lang="fr-FR" dirty="0" smtClean="0"/>
              <a:t>description détaillée </a:t>
            </a:r>
            <a:r>
              <a:rPr lang="fr-FR" dirty="0" smtClean="0">
                <a:solidFill>
                  <a:schemeClr val="tx1"/>
                </a:solidFill>
              </a:rPr>
              <a:t>de</a:t>
            </a:r>
            <a:r>
              <a:rPr lang="fr-FR" dirty="0" smtClean="0"/>
              <a:t> ces structures</a:t>
            </a:r>
          </a:p>
          <a:p>
            <a:pPr lvl="3"/>
            <a:endParaRPr lang="fr-FR" dirty="0" smtClean="0"/>
          </a:p>
          <a:p>
            <a:pPr lvl="1"/>
            <a:r>
              <a:rPr lang="fr-FR" dirty="0" smtClean="0"/>
              <a:t>Lorsque l’une des </a:t>
            </a:r>
            <a:r>
              <a:rPr lang="fr-FR" cap="small" dirty="0" smtClean="0"/>
              <a:t>protéines</a:t>
            </a:r>
            <a:r>
              <a:rPr lang="fr-FR" dirty="0" smtClean="0"/>
              <a:t> est synthétisée par la </a:t>
            </a:r>
            <a:r>
              <a:rPr lang="fr-FR" cap="small" dirty="0" smtClean="0"/>
              <a:t>machinerie</a:t>
            </a:r>
            <a:r>
              <a:rPr lang="fr-FR" dirty="0" smtClean="0"/>
              <a:t> </a:t>
            </a:r>
            <a:r>
              <a:rPr lang="fr-FR" cap="small" dirty="0" smtClean="0"/>
              <a:t>cellulaire</a:t>
            </a:r>
            <a:r>
              <a:rPr lang="fr-FR" dirty="0" smtClean="0"/>
              <a:t> à partir du code génétique</a:t>
            </a:r>
          </a:p>
          <a:p>
            <a:pPr lvl="2"/>
            <a:endParaRPr lang="fr-FR" dirty="0" smtClean="0"/>
          </a:p>
          <a:p>
            <a:pPr lvl="2"/>
            <a:r>
              <a:rPr lang="fr-FR" dirty="0" smtClean="0">
                <a:solidFill>
                  <a:schemeClr val="tx1"/>
                </a:solidFill>
              </a:rPr>
              <a:t>elle prend donc sa </a:t>
            </a:r>
            <a:r>
              <a:rPr lang="fr-FR" cap="small" dirty="0" smtClean="0"/>
              <a:t>forme</a:t>
            </a:r>
            <a:r>
              <a:rPr lang="fr-FR" dirty="0" smtClean="0"/>
              <a:t> </a:t>
            </a:r>
            <a:r>
              <a:rPr lang="fr-FR" cap="small" dirty="0" smtClean="0"/>
              <a:t>définitive</a:t>
            </a:r>
            <a:r>
              <a:rPr lang="fr-FR" dirty="0" smtClean="0"/>
              <a:t> </a:t>
            </a:r>
            <a:r>
              <a:rPr lang="fr-FR" dirty="0" smtClean="0">
                <a:solidFill>
                  <a:schemeClr val="tx1"/>
                </a:solidFill>
              </a:rPr>
              <a:t>en se </a:t>
            </a:r>
            <a:r>
              <a:rPr lang="fr-FR" cap="small" dirty="0" smtClean="0"/>
              <a:t>repliant</a:t>
            </a:r>
          </a:p>
          <a:p>
            <a:pPr lvl="3"/>
            <a:endParaRPr lang="fr-FR" dirty="0" smtClean="0"/>
          </a:p>
          <a:p>
            <a:pPr lvl="3"/>
            <a:r>
              <a:rPr lang="fr-FR" dirty="0" smtClean="0">
                <a:solidFill>
                  <a:schemeClr val="tx1"/>
                </a:solidFill>
              </a:rPr>
              <a:t>conformément aux </a:t>
            </a:r>
            <a:r>
              <a:rPr lang="fr-FR" dirty="0" smtClean="0"/>
              <a:t>lois de la physique </a:t>
            </a:r>
            <a:r>
              <a:rPr lang="fr-FR" dirty="0" smtClean="0">
                <a:solidFill>
                  <a:schemeClr val="tx1"/>
                </a:solidFill>
              </a:rPr>
              <a:t>et</a:t>
            </a:r>
            <a:r>
              <a:rPr lang="fr-FR" dirty="0" smtClean="0"/>
              <a:t> de la chimie</a:t>
            </a:r>
          </a:p>
          <a:p>
            <a:pPr lvl="3"/>
            <a:endParaRPr lang="fr-FR" dirty="0" smtClean="0"/>
          </a:p>
          <a:p>
            <a:pPr lvl="2"/>
            <a:r>
              <a:rPr lang="fr-FR" dirty="0" smtClean="0">
                <a:solidFill>
                  <a:schemeClr val="tx1"/>
                </a:solidFill>
              </a:rPr>
              <a:t>Ce</a:t>
            </a:r>
            <a:r>
              <a:rPr lang="fr-FR" dirty="0" smtClean="0"/>
              <a:t> </a:t>
            </a:r>
            <a:r>
              <a:rPr lang="fr-FR" cap="small" dirty="0" smtClean="0"/>
              <a:t>repliement</a:t>
            </a:r>
            <a:r>
              <a:rPr lang="fr-FR" dirty="0" smtClean="0"/>
              <a:t> </a:t>
            </a:r>
            <a:r>
              <a:rPr lang="fr-FR" dirty="0" smtClean="0">
                <a:solidFill>
                  <a:schemeClr val="tx1"/>
                </a:solidFill>
              </a:rPr>
              <a:t>aboutit à une </a:t>
            </a:r>
            <a:r>
              <a:rPr lang="fr-FR" dirty="0" smtClean="0"/>
              <a:t>configuration </a:t>
            </a:r>
            <a:r>
              <a:rPr lang="fr-FR" cap="small" dirty="0" smtClean="0"/>
              <a:t>stable</a:t>
            </a:r>
            <a:r>
              <a:rPr lang="fr-FR" dirty="0" smtClean="0"/>
              <a:t> </a:t>
            </a:r>
            <a:r>
              <a:rPr lang="fr-FR" dirty="0" smtClean="0">
                <a:solidFill>
                  <a:schemeClr val="tx1"/>
                </a:solidFill>
              </a:rPr>
              <a:t>qui</a:t>
            </a:r>
            <a:r>
              <a:rPr lang="fr-FR" dirty="0" smtClean="0"/>
              <a:t> résulte </a:t>
            </a:r>
            <a:r>
              <a:rPr lang="fr-FR" dirty="0" smtClean="0">
                <a:solidFill>
                  <a:schemeClr val="tx1"/>
                </a:solidFill>
              </a:rPr>
              <a:t>des</a:t>
            </a:r>
            <a:r>
              <a:rPr lang="fr-FR" dirty="0" smtClean="0"/>
              <a:t> multiples </a:t>
            </a:r>
            <a:r>
              <a:rPr lang="fr-FR" cap="small" dirty="0" smtClean="0"/>
              <a:t>interactions</a:t>
            </a:r>
            <a:r>
              <a:rPr lang="fr-FR" dirty="0" smtClean="0"/>
              <a:t> </a:t>
            </a:r>
            <a:r>
              <a:rPr lang="fr-FR" dirty="0" smtClean="0">
                <a:solidFill>
                  <a:schemeClr val="tx1"/>
                </a:solidFill>
              </a:rPr>
              <a:t>entre les </a:t>
            </a:r>
            <a:r>
              <a:rPr lang="fr-FR" dirty="0" smtClean="0"/>
              <a:t>différents </a:t>
            </a:r>
            <a:r>
              <a:rPr lang="fr-FR" cap="small" dirty="0" smtClean="0"/>
              <a:t>atomes</a:t>
            </a:r>
            <a:r>
              <a:rPr lang="fr-FR" dirty="0" smtClean="0"/>
              <a:t> </a:t>
            </a:r>
            <a:r>
              <a:rPr lang="fr-FR" dirty="0" smtClean="0">
                <a:solidFill>
                  <a:schemeClr val="tx1"/>
                </a:solidFill>
              </a:rPr>
              <a:t>et</a:t>
            </a:r>
            <a:r>
              <a:rPr lang="fr-FR" dirty="0" smtClean="0"/>
              <a:t> </a:t>
            </a:r>
            <a:r>
              <a:rPr lang="fr-FR" cap="small" dirty="0" smtClean="0"/>
              <a:t>molécules</a:t>
            </a:r>
            <a:r>
              <a:rPr lang="fr-FR" dirty="0" smtClean="0"/>
              <a:t> </a:t>
            </a:r>
            <a:r>
              <a:rPr lang="fr-FR" dirty="0" smtClean="0">
                <a:solidFill>
                  <a:schemeClr val="tx1"/>
                </a:solidFill>
              </a:rPr>
              <a:t>de la </a:t>
            </a:r>
            <a:r>
              <a:rPr lang="fr-FR" cap="small" dirty="0" smtClean="0"/>
              <a:t>protéine</a:t>
            </a:r>
          </a:p>
          <a:p>
            <a:pPr lvl="2"/>
            <a:endParaRPr lang="fr-FR"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7</a:t>
            </a:fld>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5300" y="382386"/>
            <a:ext cx="8915400" cy="1558381"/>
          </a:xfrm>
        </p:spPr>
        <p:txBody>
          <a:bodyPr/>
          <a:lstStyle/>
          <a:p>
            <a:pPr lvl="2"/>
            <a:r>
              <a:rPr lang="fr-FR" dirty="0" smtClean="0"/>
              <a:t>Si la </a:t>
            </a:r>
            <a:r>
              <a:rPr lang="fr-FR" cap="small" dirty="0" smtClean="0"/>
              <a:t>nature</a:t>
            </a:r>
            <a:r>
              <a:rPr lang="fr-FR" dirty="0" smtClean="0"/>
              <a:t> sait s’y prendre, </a:t>
            </a:r>
            <a:r>
              <a:rPr lang="fr-FR" dirty="0" smtClean="0">
                <a:solidFill>
                  <a:schemeClr val="tx1"/>
                </a:solidFill>
              </a:rPr>
              <a:t>les</a:t>
            </a:r>
            <a:r>
              <a:rPr lang="fr-FR" dirty="0" smtClean="0"/>
              <a:t> </a:t>
            </a:r>
            <a:r>
              <a:rPr lang="fr-FR" cap="small" dirty="0" smtClean="0"/>
              <a:t>biologistes</a:t>
            </a:r>
            <a:r>
              <a:rPr lang="fr-FR" dirty="0" smtClean="0"/>
              <a:t> </a:t>
            </a:r>
            <a:r>
              <a:rPr lang="fr-FR" dirty="0" smtClean="0">
                <a:solidFill>
                  <a:schemeClr val="tx1"/>
                </a:solidFill>
              </a:rPr>
              <a:t>ont</a:t>
            </a:r>
            <a:r>
              <a:rPr lang="fr-FR" dirty="0" smtClean="0"/>
              <a:t> bien du mal </a:t>
            </a:r>
            <a:r>
              <a:rPr lang="fr-FR" dirty="0" smtClean="0">
                <a:solidFill>
                  <a:schemeClr val="tx1"/>
                </a:solidFill>
              </a:rPr>
              <a:t>à</a:t>
            </a:r>
            <a:r>
              <a:rPr lang="fr-FR" dirty="0" smtClean="0"/>
              <a:t> prédire cette forme </a:t>
            </a:r>
            <a:r>
              <a:rPr lang="fr-FR" cap="small" dirty="0" smtClean="0"/>
              <a:t>stable</a:t>
            </a:r>
          </a:p>
          <a:p>
            <a:pPr lvl="3"/>
            <a:endParaRPr lang="fr-FR" dirty="0" smtClean="0"/>
          </a:p>
          <a:p>
            <a:pPr lvl="3"/>
            <a:r>
              <a:rPr lang="fr-FR" dirty="0" smtClean="0">
                <a:solidFill>
                  <a:schemeClr val="tx1"/>
                </a:solidFill>
              </a:rPr>
              <a:t>qui confère ses </a:t>
            </a:r>
            <a:r>
              <a:rPr lang="fr-FR" dirty="0" smtClean="0"/>
              <a:t>propriétés </a:t>
            </a:r>
            <a:r>
              <a:rPr lang="fr-FR" dirty="0" smtClean="0">
                <a:solidFill>
                  <a:schemeClr val="tx1"/>
                </a:solidFill>
              </a:rPr>
              <a:t>à la </a:t>
            </a:r>
            <a:r>
              <a:rPr lang="fr-FR" cap="small" dirty="0" smtClean="0"/>
              <a:t>protéine</a:t>
            </a:r>
          </a:p>
          <a:p>
            <a:pPr lvl="3"/>
            <a:endParaRPr lang="fr-FR" dirty="0" smtClean="0"/>
          </a:p>
          <a:p>
            <a:endParaRPr lang="fr-FR" dirty="0"/>
          </a:p>
        </p:txBody>
      </p:sp>
      <p:sp>
        <p:nvSpPr>
          <p:cNvPr id="3" name="Espace réservé du numéro de diapositive 2"/>
          <p:cNvSpPr>
            <a:spLocks noGrp="1"/>
          </p:cNvSpPr>
          <p:nvPr>
            <p:ph type="sldNum" sz="quarter" idx="4"/>
          </p:nvPr>
        </p:nvSpPr>
        <p:spPr/>
        <p:txBody>
          <a:bodyPr/>
          <a:lstStyle/>
          <a:p>
            <a:fld id="{3921BC4F-E167-4596-91E0-8095424B399E}" type="slidenum">
              <a:rPr lang="fr-FR" smtClean="0"/>
              <a:pPr/>
              <a:t>8</a:t>
            </a:fld>
            <a:endParaRPr lang="fr-FR" dirty="0"/>
          </a:p>
        </p:txBody>
      </p:sp>
      <p:pic>
        <p:nvPicPr>
          <p:cNvPr id="11267" name="Picture 3"/>
          <p:cNvPicPr>
            <a:picLocks noChangeAspect="1" noChangeArrowheads="1"/>
          </p:cNvPicPr>
          <p:nvPr/>
        </p:nvPicPr>
        <p:blipFill>
          <a:blip r:embed="rId2" cstate="print"/>
          <a:srcRect/>
          <a:stretch>
            <a:fillRect/>
          </a:stretch>
        </p:blipFill>
        <p:spPr bwMode="auto">
          <a:xfrm>
            <a:off x="2219540" y="2072271"/>
            <a:ext cx="5448300" cy="3571875"/>
          </a:xfrm>
          <a:prstGeom prst="rect">
            <a:avLst/>
          </a:prstGeom>
          <a:noFill/>
          <a:ln w="9525">
            <a:noFill/>
            <a:miter lim="800000"/>
            <a:headEnd/>
            <a:tailEnd/>
          </a:ln>
        </p:spPr>
      </p:pic>
      <p:sp>
        <p:nvSpPr>
          <p:cNvPr id="6" name="Titre 4"/>
          <p:cNvSpPr txBox="1">
            <a:spLocks/>
          </p:cNvSpPr>
          <p:nvPr/>
        </p:nvSpPr>
        <p:spPr>
          <a:xfrm>
            <a:off x="560512" y="5805264"/>
            <a:ext cx="8915400" cy="78296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600" b="0" i="1" u="none" strike="noStrike" kern="1200" cap="none" spc="0" normalizeH="0" baseline="0" noProof="0" dirty="0" smtClean="0">
                <a:ln>
                  <a:noFill/>
                </a:ln>
                <a:solidFill>
                  <a:schemeClr val="tx1"/>
                </a:solidFill>
                <a:effectLst/>
                <a:uLnTx/>
                <a:uFillTx/>
                <a:latin typeface="Bookman Old Style" pitchFamily="18" charset="0"/>
                <a:ea typeface="+mj-ea"/>
                <a:cs typeface="+mj-cs"/>
              </a:rPr>
              <a:t>C’est la forme de la protéine qui détermine ses propriétés. Ici, la protéine Q8W3K0, qui permet à certaines plantes de résister aux maladies</a:t>
            </a:r>
            <a:endParaRPr kumimoji="0" lang="fr-FR" sz="1600" b="0" i="1" u="none" strike="noStrike" kern="1200" cap="none" spc="0" normalizeH="0" baseline="0" noProof="0" dirty="0">
              <a:ln>
                <a:noFill/>
              </a:ln>
              <a:solidFill>
                <a:schemeClr val="tx1"/>
              </a:solidFill>
              <a:effectLst/>
              <a:uLnTx/>
              <a:uFillTx/>
              <a:latin typeface="Bookman Old Style"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out)">
                                      <p:cBhvr>
                                        <p:cTn id="7" dur="2000"/>
                                        <p:tgtEl>
                                          <p:spTgt spid="11267"/>
                                        </p:tgtEl>
                                      </p:cBhvr>
                                    </p:animEffect>
                                  </p:childTnLst>
                                </p:cTn>
                              </p:par>
                            </p:childTnLst>
                          </p:cTn>
                        </p:par>
                        <p:par>
                          <p:cTn id="8" fill="hold">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3921BC4F-E167-4596-91E0-8095424B399E}" type="slidenum">
              <a:rPr lang="fr-FR" smtClean="0"/>
              <a:pPr/>
              <a:t>9</a:t>
            </a:fld>
            <a:endParaRPr lang="fr-FR" dirty="0"/>
          </a:p>
        </p:txBody>
      </p:sp>
      <p:pic>
        <p:nvPicPr>
          <p:cNvPr id="5" name="Picture 2"/>
          <p:cNvPicPr>
            <a:picLocks noChangeAspect="1" noChangeArrowheads="1"/>
          </p:cNvPicPr>
          <p:nvPr/>
        </p:nvPicPr>
        <p:blipFill>
          <a:blip r:embed="rId2" cstate="print"/>
          <a:srcRect/>
          <a:stretch>
            <a:fillRect/>
          </a:stretch>
        </p:blipFill>
        <p:spPr bwMode="auto">
          <a:xfrm>
            <a:off x="852105" y="877095"/>
            <a:ext cx="8179930" cy="48624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5804</TotalTime>
  <Words>1258</Words>
  <Application>Microsoft Office PowerPoint</Application>
  <PresentationFormat>Format A4 (210 x 297 mm)</PresentationFormat>
  <Paragraphs>280</Paragraphs>
  <Slides>32</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34" baseType="lpstr">
      <vt:lpstr>Thème Office</vt:lpstr>
      <vt:lpstr>CS ChemDraw Drawing</vt:lpstr>
      <vt:lpstr>Le repliement des protéines résolu par une Intelligence Artificielle (I.A.)</vt:lpstr>
      <vt:lpstr>Diapositive 2</vt:lpstr>
      <vt:lpstr>Diapositive 3</vt:lpstr>
      <vt:lpstr>Diapositive 4</vt:lpstr>
      <vt:lpstr>Diapositive 5</vt:lpstr>
      <vt:lpstr>Diapositive 6</vt:lpstr>
      <vt:lpstr>Diapositive 7</vt:lpstr>
      <vt:lpstr>Diapositive 8</vt:lpstr>
      <vt:lpstr>Diapositive 9</vt:lpstr>
      <vt:lpstr>Réf. : Infographie Le figaro, 30 juillet 2021</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causes insoupçonnées de la dépression : carence, hormones, inflammation</dc:title>
  <dc:creator>PASCALE WOLTRAGER</dc:creator>
  <cp:lastModifiedBy>PASCALE WOLTRAGER</cp:lastModifiedBy>
  <cp:revision>177</cp:revision>
  <dcterms:created xsi:type="dcterms:W3CDTF">2019-09-11T14:32:15Z</dcterms:created>
  <dcterms:modified xsi:type="dcterms:W3CDTF">2023-05-11T11:15:30Z</dcterms:modified>
</cp:coreProperties>
</file>